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7"/>
  </p:notesMasterIdLst>
  <p:handoutMasterIdLst>
    <p:handoutMasterId r:id="rId38"/>
  </p:handoutMasterIdLst>
  <p:sldIdLst>
    <p:sldId id="340" r:id="rId2"/>
    <p:sldId id="341" r:id="rId3"/>
    <p:sldId id="257" r:id="rId4"/>
    <p:sldId id="258" r:id="rId5"/>
    <p:sldId id="259" r:id="rId6"/>
    <p:sldId id="278" r:id="rId7"/>
    <p:sldId id="260" r:id="rId8"/>
    <p:sldId id="273" r:id="rId9"/>
    <p:sldId id="261" r:id="rId10"/>
    <p:sldId id="274" r:id="rId11"/>
    <p:sldId id="275" r:id="rId12"/>
    <p:sldId id="282" r:id="rId13"/>
    <p:sldId id="262" r:id="rId14"/>
    <p:sldId id="263" r:id="rId15"/>
    <p:sldId id="264" r:id="rId16"/>
    <p:sldId id="283" r:id="rId17"/>
    <p:sldId id="265" r:id="rId18"/>
    <p:sldId id="266" r:id="rId19"/>
    <p:sldId id="284" r:id="rId20"/>
    <p:sldId id="267" r:id="rId21"/>
    <p:sldId id="285" r:id="rId22"/>
    <p:sldId id="268" r:id="rId23"/>
    <p:sldId id="286" r:id="rId24"/>
    <p:sldId id="269" r:id="rId25"/>
    <p:sldId id="288" r:id="rId26"/>
    <p:sldId id="272" r:id="rId27"/>
    <p:sldId id="271" r:id="rId28"/>
    <p:sldId id="279" r:id="rId29"/>
    <p:sldId id="281" r:id="rId30"/>
    <p:sldId id="280" r:id="rId31"/>
    <p:sldId id="289" r:id="rId32"/>
    <p:sldId id="290" r:id="rId33"/>
    <p:sldId id="291" r:id="rId34"/>
    <p:sldId id="270" r:id="rId35"/>
    <p:sldId id="277" r:id="rId36"/>
  </p:sldIdLst>
  <p:sldSz cx="9144000" cy="6858000" type="screen4x3"/>
  <p:notesSz cx="9874250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fh65UoB4G4hlUojMwYr7Zw==" hashData="5+C5zl8vJHOy9hNd6cn1QdKfWR6Ou7bUf5SxgSpnkpc9+/CtNr+15z56yHq3J9q76b4giaHlNZl9qSjb8oZsxA=="/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1">
          <p15:clr>
            <a:srgbClr val="A4A3A4"/>
          </p15:clr>
        </p15:guide>
        <p15:guide id="2" pos="311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3136" autoAdjust="0"/>
    <p:restoredTop sz="94671" autoAdjust="0"/>
  </p:normalViewPr>
  <p:slideViewPr>
    <p:cSldViewPr>
      <p:cViewPr varScale="1">
        <p:scale>
          <a:sx n="64" d="100"/>
          <a:sy n="64" d="100"/>
        </p:scale>
        <p:origin x="568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2" y="1929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71" d="100"/>
          <a:sy n="71" d="100"/>
        </p:scale>
        <p:origin x="-1812" y="-102"/>
      </p:cViewPr>
      <p:guideLst>
        <p:guide orient="horz" pos="2141"/>
        <p:guide pos="311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5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4" Type="http://schemas.openxmlformats.org/officeDocument/2006/relationships/image" Target="../media/image1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9918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92027" y="0"/>
            <a:ext cx="4279918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5CAEC4-2688-4F7D-8668-D709795E328E}" type="datetimeFigureOut">
              <a:rPr lang="en-US" smtClean="0"/>
              <a:t>11/8/2020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456699"/>
            <a:ext cx="4279918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92027" y="6456699"/>
            <a:ext cx="4279918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6021F-1E66-45B5-A4AE-B1769E0287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0096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313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92763" y="0"/>
            <a:ext cx="4279900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50C500-55BD-403D-807A-A44A45C4FFC1}" type="datetimeFigureOut">
              <a:rPr lang="en-US" smtClean="0"/>
              <a:t>11/8/2020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36913" y="509588"/>
            <a:ext cx="3400425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87425" y="3228975"/>
            <a:ext cx="7899400" cy="30591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92763" y="6456363"/>
            <a:ext cx="4279900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6254F2-9E32-4CAD-9AF0-53BB9F46039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4"/>
          </p:nvPr>
        </p:nvSpPr>
        <p:spPr>
          <a:xfrm>
            <a:off x="0" y="6456363"/>
            <a:ext cx="4278313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7863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254F2-9E32-4CAD-9AF0-53BB9F46039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5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8C589-CC7D-4BA2-B2A4-446D74A6ACEE}" type="datetime1">
              <a:rPr lang="en-US" smtClean="0"/>
              <a:t>11/8/2020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CSC102 - Discrete Structures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3CD99-146E-4B12-A886-CB06D1FDEB8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4766D-F4A3-4223-A2F7-24DA389BDD3C}" type="datetime1">
              <a:rPr lang="en-US" smtClean="0"/>
              <a:t>11/8/2020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CSC102 - Discrete Structures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3CD99-146E-4B12-A886-CB06D1FDEB8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505F4-7681-468F-8426-84B5987D35B0}" type="datetime1">
              <a:rPr lang="en-US" smtClean="0"/>
              <a:t>11/8/2020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CSC102 - Discrete Structures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3CD99-146E-4B12-A886-CB06D1FDEB8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5009E-EC60-42B9-9949-23D72E7C11B2}" type="datetime1">
              <a:rPr lang="en-US" smtClean="0"/>
              <a:t>11/8/2020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CSC102 - Discrete Structures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3CD99-146E-4B12-A886-CB06D1FDEB8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F452C-8FA5-48C8-A1F0-B714CA7AEFC9}" type="datetime1">
              <a:rPr lang="en-US" smtClean="0"/>
              <a:t>11/8/2020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CSC102 - Discrete Structures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3CD99-146E-4B12-A886-CB06D1FDEB8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2F0FB-C92D-495F-BA13-F41AA467746B}" type="datetime1">
              <a:rPr lang="en-US" smtClean="0"/>
              <a:t>11/8/2020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CSC102 - Discrete Structures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3CD99-146E-4B12-A886-CB06D1FDEB8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0D732-788F-445F-BD88-1A51DE2D3BFE}" type="datetime1">
              <a:rPr lang="en-US" smtClean="0"/>
              <a:t>11/8/2020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CSC102 - Discrete Structures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3CD99-146E-4B12-A886-CB06D1FDEB8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FCB15-B1F1-46FC-8872-61BA6BEA9CE0}" type="datetime1">
              <a:rPr lang="en-US" smtClean="0"/>
              <a:t>11/8/2020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CSC102 - Discrete Structures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3CD99-146E-4B12-A886-CB06D1FDEB8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32353-5189-4B41-8B16-97C064C4629F}" type="datetime1">
              <a:rPr lang="en-US" smtClean="0"/>
              <a:t>11/8/2020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CSC102 - Discrete Structures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3CD99-146E-4B12-A886-CB06D1FDEB8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A843E-4ED4-4B03-AAA7-6B0D8A220AAE}" type="datetime1">
              <a:rPr lang="en-US" smtClean="0"/>
              <a:t>11/8/2020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CSC102 - Discrete Structures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3CD99-146E-4B12-A886-CB06D1FDEB8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278F3-FBEE-4358-8B3B-5C533E9DB5AA}" type="datetime1">
              <a:rPr lang="en-US" smtClean="0"/>
              <a:t>11/8/2020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CSC102 - Discrete Structures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3CD99-146E-4B12-A886-CB06D1FDEB8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59556DD5-A2B5-4F39-B9B3-3C61FB2E794A}" type="datetime1">
              <a:rPr lang="en-US" smtClean="0"/>
              <a:t>11/8/2020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/>
              <a:t>CSC102 - Discrete Structures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503CD99-146E-4B12-A886-CB06D1FDEB82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8.w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wmf"/><Relationship Id="rId12" Type="http://schemas.openxmlformats.org/officeDocument/2006/relationships/oleObject" Target="../embeddings/oleObject5.bin"/><Relationship Id="rId2" Type="http://schemas.openxmlformats.org/officeDocument/2006/relationships/tags" Target="../tags/tag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7.wmf"/><Relationship Id="rId5" Type="http://schemas.openxmlformats.org/officeDocument/2006/relationships/image" Target="../media/image4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6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emf"/><Relationship Id="rId2" Type="http://schemas.openxmlformats.org/officeDocument/2006/relationships/tags" Target="../tags/tag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emf"/><Relationship Id="rId5" Type="http://schemas.openxmlformats.org/officeDocument/2006/relationships/image" Target="../media/image4.w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1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14.wmf"/><Relationship Id="rId4" Type="http://schemas.openxmlformats.org/officeDocument/2006/relationships/image" Target="../media/image11.wmf"/><Relationship Id="rId9" Type="http://schemas.openxmlformats.org/officeDocument/2006/relationships/oleObject" Target="../embeddings/oleObject12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27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6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40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emf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609600" y="3657600"/>
            <a:ext cx="6400800" cy="1752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CSC102 - Discrete Structures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By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Mahwish Waqas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609600" y="2138362"/>
            <a:ext cx="7848600" cy="1366838"/>
          </a:xfrm>
        </p:spPr>
        <p:txBody>
          <a:bodyPr>
            <a:noAutofit/>
          </a:bodyPr>
          <a:lstStyle/>
          <a:p>
            <a:r>
              <a:rPr lang="en-US" sz="3600" cap="none" dirty="0">
                <a:solidFill>
                  <a:schemeClr val="accent1"/>
                </a:solidFill>
              </a:rPr>
              <a:t>Department Of Computer Science, CUI Lahore Campus</a:t>
            </a:r>
          </a:p>
        </p:txBody>
      </p:sp>
      <p:pic>
        <p:nvPicPr>
          <p:cNvPr id="5" name="Picture 4" descr="IMG-20180516-WA000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957" y="423672"/>
            <a:ext cx="2116183" cy="17861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BCCB9B-FD1F-42CE-A178-96C94A0347C7}"/>
              </a:ext>
            </a:extLst>
          </p:cNvPr>
          <p:cNvCxnSpPr>
            <a:cxnSpLocks/>
          </p:cNvCxnSpPr>
          <p:nvPr/>
        </p:nvCxnSpPr>
        <p:spPr>
          <a:xfrm>
            <a:off x="685800" y="3505200"/>
            <a:ext cx="7924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81969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83"/>
    </mc:Choice>
    <mc:Fallback xmlns="">
      <p:transition spd="slow" advTm="97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extLst>
    <p:ext uri="{E180D4A7-C9FB-4DFB-919C-405C955672EB}">
      <p14:showEvtLst xmlns:p14="http://schemas.microsoft.com/office/powerpoint/2010/main">
        <p14:playEvt time="247" objId="9"/>
        <p14:stopEvt time="9783" objId="9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>
                <a:solidFill>
                  <a:srgbClr val="C00000"/>
                </a:solidFill>
              </a:rPr>
              <a:t>Functions as Relations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ko-KR" dirty="0">
                <a:ea typeface="굴림" pitchFamily="50" charset="-127"/>
              </a:rPr>
              <a:t>A function f:A</a:t>
            </a:r>
            <a:r>
              <a:rPr lang="en-US" altLang="ko-KR" dirty="0">
                <a:ea typeface="굴림" pitchFamily="50" charset="-127"/>
                <a:sym typeface="Wingdings" pitchFamily="2" charset="2"/>
              </a:rPr>
              <a:t>B is a relation from A to B</a:t>
            </a:r>
          </a:p>
          <a:p>
            <a:pPr algn="just"/>
            <a:r>
              <a:rPr lang="en-US" altLang="ko-KR" dirty="0">
                <a:ea typeface="굴림" pitchFamily="50" charset="-127"/>
                <a:sym typeface="Wingdings" pitchFamily="2" charset="2"/>
              </a:rPr>
              <a:t>A relation from A to B is not always a function f:AB </a:t>
            </a:r>
          </a:p>
          <a:p>
            <a:pPr algn="just"/>
            <a:r>
              <a:rPr lang="en-US" altLang="ko-KR" dirty="0">
                <a:ea typeface="굴림" pitchFamily="50" charset="-127"/>
                <a:sym typeface="Wingdings" pitchFamily="2" charset="2"/>
              </a:rPr>
              <a:t>Relations are generalizations of functions!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914775"/>
            <a:ext cx="3047999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C11FA-67E3-47AE-9376-8CFEF67C3029}" type="datetime1">
              <a:rPr lang="en-US" smtClean="0"/>
              <a:t>11/8/2020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CSC102 - Discrete Structures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3CD99-146E-4B12-A886-CB06D1FDEB8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368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>
                <a:solidFill>
                  <a:srgbClr val="C00000"/>
                </a:solidFill>
              </a:rPr>
              <a:t>Relations on a Set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A (binary) relation from a set </a:t>
            </a:r>
            <a:r>
              <a:rPr lang="en-US" altLang="ko-KR" i="1" dirty="0">
                <a:ea typeface="굴림" pitchFamily="50" charset="-127"/>
              </a:rPr>
              <a:t>A</a:t>
            </a:r>
            <a:r>
              <a:rPr lang="en-US" altLang="ko-KR" dirty="0">
                <a:ea typeface="굴림" pitchFamily="50" charset="-127"/>
              </a:rPr>
              <a:t> to itself is called a relation on the set </a:t>
            </a:r>
            <a:r>
              <a:rPr lang="en-US" altLang="ko-KR" i="1" dirty="0">
                <a:ea typeface="굴림" pitchFamily="50" charset="-127"/>
              </a:rPr>
              <a:t>A</a:t>
            </a:r>
            <a:r>
              <a:rPr lang="en-US" altLang="ko-KR" dirty="0">
                <a:ea typeface="굴림" pitchFamily="50" charset="-127"/>
              </a:rPr>
              <a:t>.</a:t>
            </a:r>
          </a:p>
          <a:p>
            <a:endParaRPr lang="en-US" dirty="0"/>
          </a:p>
          <a:p>
            <a:pPr marL="0" indent="0">
              <a:buNone/>
            </a:pPr>
            <a:endParaRPr lang="en-US" altLang="ko-KR" dirty="0">
              <a:ea typeface="굴림" pitchFamily="50" charset="-127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24A77-AD33-412A-8507-B69CC54B821E}" type="datetime1">
              <a:rPr lang="en-US" smtClean="0"/>
              <a:t>11/8/2020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CSC102 - Discrete Structures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3CD99-146E-4B12-A886-CB06D1FDEB82}" type="slidenum">
              <a:rPr lang="en-US" smtClean="0"/>
              <a:t>11</a:t>
            </a:fld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2887840"/>
              </p:ext>
            </p:extLst>
          </p:nvPr>
        </p:nvGraphicFramePr>
        <p:xfrm>
          <a:off x="685800" y="2438400"/>
          <a:ext cx="2362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2" name="Equation" r:id="rId4" imgW="838080" imgH="203040" progId="Equation.DSMT4">
                  <p:embed/>
                </p:oleObj>
              </mc:Choice>
              <mc:Fallback>
                <p:oleObj name="Equation" r:id="rId4" imgW="8380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5800" y="2438400"/>
                        <a:ext cx="23622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0609320"/>
              </p:ext>
            </p:extLst>
          </p:nvPr>
        </p:nvGraphicFramePr>
        <p:xfrm>
          <a:off x="685800" y="2971800"/>
          <a:ext cx="36576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3" name="Equation" r:id="rId6" imgW="1498320" imgH="253800" progId="Equation.DSMT4">
                  <p:embed/>
                </p:oleObj>
              </mc:Choice>
              <mc:Fallback>
                <p:oleObj name="Equation" r:id="rId6" imgW="14983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5800" y="2971800"/>
                        <a:ext cx="36576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7863844"/>
              </p:ext>
            </p:extLst>
          </p:nvPr>
        </p:nvGraphicFramePr>
        <p:xfrm>
          <a:off x="609600" y="3581400"/>
          <a:ext cx="7467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4" name="Equation" r:id="rId8" imgW="3314520" imgH="431640" progId="Equation.DSMT4">
                  <p:embed/>
                </p:oleObj>
              </mc:Choice>
              <mc:Fallback>
                <p:oleObj name="Equation" r:id="rId8" imgW="331452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9600" y="3581400"/>
                        <a:ext cx="74676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3330072"/>
              </p:ext>
            </p:extLst>
          </p:nvPr>
        </p:nvGraphicFramePr>
        <p:xfrm>
          <a:off x="685800" y="4800600"/>
          <a:ext cx="6629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5" name="Equation" r:id="rId10" imgW="3174840" imgH="228600" progId="Equation.DSMT4">
                  <p:embed/>
                </p:oleObj>
              </mc:Choice>
              <mc:Fallback>
                <p:oleObj name="Equation" r:id="rId10" imgW="31748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85800" y="4800600"/>
                        <a:ext cx="66294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5889334"/>
              </p:ext>
            </p:extLst>
          </p:nvPr>
        </p:nvGraphicFramePr>
        <p:xfrm>
          <a:off x="762000" y="5486400"/>
          <a:ext cx="1524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6" name="Equation" r:id="rId12" imgW="685800" imgH="228600" progId="Equation.DSMT4">
                  <p:embed/>
                </p:oleObj>
              </mc:Choice>
              <mc:Fallback>
                <p:oleObj name="Equation" r:id="rId12" imgW="6858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62000" y="5486400"/>
                        <a:ext cx="15240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179810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200" dirty="0">
                <a:solidFill>
                  <a:srgbClr val="C00000"/>
                </a:solidFill>
              </a:rPr>
              <a:t>Relations on a Set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ea typeface="굴림" pitchFamily="50" charset="-127"/>
              </a:rPr>
              <a:t>A (binary) relation from a set </a:t>
            </a:r>
            <a:r>
              <a:rPr lang="en-US" altLang="ko-KR" i="1" dirty="0">
                <a:ea typeface="굴림" pitchFamily="50" charset="-127"/>
              </a:rPr>
              <a:t>A</a:t>
            </a:r>
            <a:r>
              <a:rPr lang="en-US" altLang="ko-KR" dirty="0">
                <a:ea typeface="굴림" pitchFamily="50" charset="-127"/>
              </a:rPr>
              <a:t> to itself is called a relation on the set </a:t>
            </a:r>
            <a:r>
              <a:rPr lang="en-US" altLang="ko-KR" i="1" dirty="0">
                <a:ea typeface="굴림" pitchFamily="50" charset="-127"/>
              </a:rPr>
              <a:t>A</a:t>
            </a:r>
            <a:r>
              <a:rPr lang="en-US" altLang="ko-KR" dirty="0">
                <a:ea typeface="굴림" pitchFamily="50" charset="-127"/>
              </a:rPr>
              <a:t>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altLang="ko-KR" dirty="0">
              <a:ea typeface="굴림" pitchFamily="50" charset="-127"/>
            </a:endParaRP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24A77-AD33-412A-8507-B69CC54B821E}" type="datetime1">
              <a:rPr lang="en-US" smtClean="0"/>
              <a:t>11/8/2020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CSC102 - Discrete Structures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3CD99-146E-4B12-A886-CB06D1FDEB82}" type="slidenum">
              <a:rPr lang="en-US" smtClean="0"/>
              <a:t>12</a:t>
            </a:fld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685800" y="2438400"/>
          <a:ext cx="2362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3" name="Equation" r:id="rId4" imgW="838080" imgH="203040" progId="Equation.DSMT4">
                  <p:embed/>
                </p:oleObj>
              </mc:Choice>
              <mc:Fallback>
                <p:oleObj name="Equation" r:id="rId4" imgW="838080" imgH="20304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5800" y="2438400"/>
                        <a:ext cx="23622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4D0D9704-A8B4-46CD-85F5-917FB9CED9C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85800" y="2964455"/>
            <a:ext cx="5029200" cy="14551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27B714-BFA6-45E4-818A-CDDFF110585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85800" y="4869529"/>
            <a:ext cx="4343400" cy="1378871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428505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Describing Binary Relations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binary relation can be described using a list of pairs.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49C93-7968-484D-A56B-777C4BA21375}" type="datetime1">
              <a:rPr lang="en-US" smtClean="0"/>
              <a:t>11/8/2020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CSC102 - Discrete Structures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3CD99-146E-4B12-A886-CB06D1FDEB82}" type="slidenum">
              <a:rPr lang="en-US" smtClean="0"/>
              <a:t>13</a:t>
            </a:fld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2887840"/>
              </p:ext>
            </p:extLst>
          </p:nvPr>
        </p:nvGraphicFramePr>
        <p:xfrm>
          <a:off x="685800" y="2438400"/>
          <a:ext cx="2362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6" name="Equation" r:id="rId3" imgW="838080" imgH="203040" progId="Equation.DSMT4">
                  <p:embed/>
                </p:oleObj>
              </mc:Choice>
              <mc:Fallback>
                <p:oleObj name="Equation" r:id="rId3" imgW="838080" imgH="20304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2438400"/>
                        <a:ext cx="23622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0609320"/>
              </p:ext>
            </p:extLst>
          </p:nvPr>
        </p:nvGraphicFramePr>
        <p:xfrm>
          <a:off x="685800" y="2971800"/>
          <a:ext cx="36576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7" name="Equation" r:id="rId5" imgW="1498320" imgH="253800" progId="Equation.DSMT4">
                  <p:embed/>
                </p:oleObj>
              </mc:Choice>
              <mc:Fallback>
                <p:oleObj name="Equation" r:id="rId5" imgW="1498320" imgH="2538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2971800"/>
                        <a:ext cx="36576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0877093"/>
              </p:ext>
            </p:extLst>
          </p:nvPr>
        </p:nvGraphicFramePr>
        <p:xfrm>
          <a:off x="685800" y="3657600"/>
          <a:ext cx="6629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8" name="Equation" r:id="rId7" imgW="3174840" imgH="228600" progId="Equation.DSMT4">
                  <p:embed/>
                </p:oleObj>
              </mc:Choice>
              <mc:Fallback>
                <p:oleObj name="Equation" r:id="rId7" imgW="3174840" imgH="2286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657600"/>
                        <a:ext cx="66294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3770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Describing Binary Relations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 dirty="0"/>
                  <a:t>A binary relation can also be described using a matrix.</a:t>
                </a:r>
              </a:p>
              <a:p>
                <a:pPr lvl="1" algn="just"/>
                <a:r>
                  <a:rPr lang="en-US" dirty="0"/>
                  <a:t>Rows are labeled with elements of A</a:t>
                </a:r>
              </a:p>
              <a:p>
                <a:pPr lvl="1" algn="just"/>
                <a:r>
                  <a:rPr lang="en-US" dirty="0"/>
                  <a:t>Columns are labeled with elements of B.</a:t>
                </a:r>
              </a:p>
              <a:p>
                <a:pPr algn="just"/>
                <a:r>
                  <a:rPr lang="en-US" dirty="0"/>
                  <a:t>We write 1 in row a, column b if and only if (a, b)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i="1" dirty="0" smtClean="0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dirty="0"/>
                  <a:t>R; otherwise we write 0.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4"/>
                <a:stretch>
                  <a:fillRect l="-593" t="-875" r="-2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9F73A-BFA3-4259-9722-8B8D7381425B}" type="datetime1">
              <a:rPr lang="en-US" smtClean="0"/>
              <a:t>11/8/2020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CSC102 - Discrete Structures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3CD99-146E-4B12-A886-CB06D1FDEB8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89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Describing Binary Relations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86527-B964-41EA-8D88-0A1527EE2284}" type="datetime1">
              <a:rPr lang="en-US" smtClean="0"/>
              <a:t>11/8/2020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CSC102 - Discrete Structures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3CD99-146E-4B12-A886-CB06D1FDEB82}" type="slidenum">
              <a:rPr lang="en-US" smtClean="0"/>
              <a:t>15</a:t>
            </a:fld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0572085"/>
              </p:ext>
            </p:extLst>
          </p:nvPr>
        </p:nvGraphicFramePr>
        <p:xfrm>
          <a:off x="609600" y="1752600"/>
          <a:ext cx="2362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9" name="Equation" r:id="rId3" imgW="838080" imgH="203040" progId="Equation.DSMT4">
                  <p:embed/>
                </p:oleObj>
              </mc:Choice>
              <mc:Fallback>
                <p:oleObj name="Equation" r:id="rId3" imgW="838080" imgH="20304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752600"/>
                        <a:ext cx="23622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922334"/>
              </p:ext>
            </p:extLst>
          </p:nvPr>
        </p:nvGraphicFramePr>
        <p:xfrm>
          <a:off x="609600" y="2286000"/>
          <a:ext cx="36576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0" name="Equation" r:id="rId5" imgW="1498320" imgH="253800" progId="Equation.DSMT4">
                  <p:embed/>
                </p:oleObj>
              </mc:Choice>
              <mc:Fallback>
                <p:oleObj name="Equation" r:id="rId5" imgW="1498320" imgH="2538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286000"/>
                        <a:ext cx="36576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8928883"/>
              </p:ext>
            </p:extLst>
          </p:nvPr>
        </p:nvGraphicFramePr>
        <p:xfrm>
          <a:off x="609600" y="2971800"/>
          <a:ext cx="6629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1" name="Equation" r:id="rId7" imgW="3174840" imgH="228600" progId="Equation.DSMT4">
                  <p:embed/>
                </p:oleObj>
              </mc:Choice>
              <mc:Fallback>
                <p:oleObj name="Equation" r:id="rId7" imgW="3174840" imgH="2286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971800"/>
                        <a:ext cx="66294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665898"/>
              </p:ext>
            </p:extLst>
          </p:nvPr>
        </p:nvGraphicFramePr>
        <p:xfrm>
          <a:off x="3276600" y="3733800"/>
          <a:ext cx="2133600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" name="Equation" r:id="rId9" imgW="914400" imgH="914400" progId="Equation.DSMT4">
                  <p:embed/>
                </p:oleObj>
              </mc:Choice>
              <mc:Fallback>
                <p:oleObj name="Equation" r:id="rId9" imgW="914400" imgH="914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76600" y="3733800"/>
                        <a:ext cx="2133600" cy="160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097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37134-1E93-4E47-BF33-B16AF60BC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Describing Binary Relations</a:t>
            </a:r>
            <a:endParaRPr lang="en-US" sz="32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B880A3C-F562-4B71-A796-8E895298A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7810" y="1524000"/>
            <a:ext cx="6161590" cy="13716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4DF37-4C30-4F83-BF3A-5312FEB55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5009E-EC60-42B9-9949-23D72E7C11B2}" type="datetime1">
              <a:rPr lang="en-US" smtClean="0"/>
              <a:t>11/8/2020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C7DC7-5EA9-44B6-8572-E02C4464D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CSC102 - Discrete Structures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67A6D-25FD-4727-9650-DCA8D64B7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3CD99-146E-4B12-A886-CB06D1FDEB82}" type="slidenum">
              <a:rPr lang="en-US" smtClean="0"/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5FFB80-128D-470B-9F15-578FEE53A7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185012" y="3428082"/>
            <a:ext cx="3910988" cy="221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872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Describing Binary Relations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 dirty="0"/>
                  <a:t>A binary relation can also be described using a directed graph.</a:t>
                </a:r>
              </a:p>
              <a:p>
                <a:pPr algn="just"/>
                <a:r>
                  <a:rPr lang="en-US" dirty="0"/>
                  <a:t>A graph of a relation 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  <a:ea typeface="Cambria Math"/>
                      </a:rPr>
                      <m:t>∈</m:t>
                    </m:r>
                  </m:oMath>
                </a14:m>
                <a:r>
                  <a:rPr lang="en-US" dirty="0"/>
                  <a:t>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×</m:t>
                    </m:r>
                  </m:oMath>
                </a14:m>
                <a:r>
                  <a:rPr lang="en-US" dirty="0"/>
                  <a:t> B consists of two sets of vertices labeled by elements of A and B.</a:t>
                </a:r>
              </a:p>
              <a:p>
                <a:pPr algn="just"/>
                <a:r>
                  <a:rPr lang="en-US" dirty="0"/>
                  <a:t>A vertex </a:t>
                </a:r>
                <a:r>
                  <a:rPr lang="en-US" b="1" dirty="0"/>
                  <a:t>a</a:t>
                </a:r>
                <a:r>
                  <a:rPr lang="en-US" dirty="0"/>
                  <a:t> is connected to a vertex </a:t>
                </a:r>
                <a:r>
                  <a:rPr lang="en-US" b="1" dirty="0"/>
                  <a:t>b</a:t>
                </a:r>
                <a:r>
                  <a:rPr lang="en-US" dirty="0"/>
                  <a:t> with an edge (arc) if and only if (a, b)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i="1" dirty="0">
                        <a:latin typeface="Cambria Math"/>
                        <a:ea typeface="Cambria Math"/>
                      </a:rPr>
                      <m:t>∈</m:t>
                    </m:r>
                  </m:oMath>
                </a14:m>
                <a:r>
                  <a:rPr lang="en-US" dirty="0"/>
                  <a:t> R.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4"/>
                <a:stretch>
                  <a:fillRect l="-593" t="-875" r="-2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E4FB6-9F71-4C7B-9AE0-BEE8081346B9}" type="datetime1">
              <a:rPr lang="en-US" smtClean="0"/>
              <a:t>11/8/2020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CSC102 - Discrete Structures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3CD99-146E-4B12-A886-CB06D1FDEB8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545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Reflexivity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 dirty="0"/>
                  <a:t>Note: from now on we will consider only binary relations on A.</a:t>
                </a:r>
              </a:p>
              <a:p>
                <a:pPr algn="just"/>
                <a:r>
                  <a:rPr lang="en-US" dirty="0"/>
                  <a:t>That is such relations are subsets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𝐴</m:t>
                    </m:r>
                    <m:r>
                      <a:rPr lang="en-US" i="1" dirty="0" smtClean="0">
                        <a:latin typeface="Cambria Math"/>
                      </a:rPr>
                      <m:t> ×</m:t>
                    </m:r>
                    <m:r>
                      <a:rPr lang="en-US" i="1" dirty="0" err="1">
                        <a:latin typeface="Cambria Math"/>
                      </a:rPr>
                      <m:t>𝐴</m:t>
                    </m:r>
                  </m:oMath>
                </a14:m>
                <a:r>
                  <a:rPr lang="en-US" dirty="0"/>
                  <a:t>.</a:t>
                </a:r>
              </a:p>
              <a:p>
                <a:pPr algn="just"/>
                <a:r>
                  <a:rPr lang="en-US" dirty="0"/>
                  <a:t>Reflexivity: A binary relation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/>
                      </a:rPr>
                      <m:t>R</m:t>
                    </m:r>
                    <m:r>
                      <a:rPr lang="en-US" b="0" i="1" dirty="0" smtClean="0">
                        <a:latin typeface="Cambria Math"/>
                      </a:rPr>
                      <m:t>⊆</m:t>
                    </m:r>
                    <m:r>
                      <a:rPr lang="en-US" b="0" i="0" dirty="0" smtClean="0">
                        <a:latin typeface="Cambria Math"/>
                      </a:rPr>
                      <m:t> </m:t>
                    </m:r>
                    <m:r>
                      <a:rPr lang="en-US" i="1" dirty="0">
                        <a:latin typeface="Cambria Math"/>
                      </a:rPr>
                      <m:t>𝐴</m:t>
                    </m:r>
                    <m:r>
                      <a:rPr lang="en-US" i="1" dirty="0">
                        <a:latin typeface="Cambria Math"/>
                      </a:rPr>
                      <m:t> ×</m:t>
                    </m:r>
                    <m:r>
                      <a:rPr lang="en-US" i="1" dirty="0" err="1">
                        <a:latin typeface="Cambria Math"/>
                      </a:rPr>
                      <m:t>𝐴</m:t>
                    </m:r>
                    <m:r>
                      <a:rPr lang="en-US" i="1" dirty="0" err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is said to be reflexive if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∀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𝑎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𝐴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, (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𝑎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𝑎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)∈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𝑅</m:t>
                    </m:r>
                  </m:oMath>
                </a14:m>
                <a:endParaRPr lang="en-US" dirty="0"/>
              </a:p>
              <a:p>
                <a:pPr algn="just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𝑏</m:t>
                            </m:r>
                          </m:e>
                        </m:d>
                      </m: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𝑏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∈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𝑍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𝑍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𝑎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≤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dirty="0"/>
                  <a:t> is reflexive.</a:t>
                </a:r>
              </a:p>
              <a:p>
                <a:pPr algn="just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667" t="-875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475" y="4191000"/>
            <a:ext cx="3057525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F6BE7-4866-490A-B15E-571816BEB08B}" type="datetime1">
              <a:rPr lang="en-US" smtClean="0"/>
              <a:t>11/8/2020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CSC102 - Discrete Structures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3CD99-146E-4B12-A886-CB06D1FDEB8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070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C23BA-5C3A-4FB2-9977-3CBC897E7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Reflexivity</a:t>
            </a:r>
            <a:endParaRPr lang="en-US" sz="32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4F7317C-ACAB-4B60-AE39-3910BEEC16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83092" y="1546184"/>
            <a:ext cx="3940366" cy="188281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6F82E-177F-4DE1-9A75-623A009E5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5009E-EC60-42B9-9949-23D72E7C11B2}" type="datetime1">
              <a:rPr lang="en-US" smtClean="0"/>
              <a:t>11/8/2020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5995C-09AC-4B3F-90C6-B1F823F8E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CSC102 - Discrete Structures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DD8AC-93F3-402C-AA42-8A591D372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3CD99-146E-4B12-A886-CB06D1FDEB82}" type="slidenum">
              <a:rPr lang="en-US" smtClean="0"/>
              <a:t>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EB29E4-644B-41E7-AC2B-C440E487FC5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175790" y="1509300"/>
            <a:ext cx="3739610" cy="19574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CB047E-E769-4AFB-9087-2B5B86D5878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46753" y="4746584"/>
            <a:ext cx="3787966" cy="18828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368B96-E91B-4B63-99A3-C1149D17B6D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151612" y="4748165"/>
            <a:ext cx="3787966" cy="19574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F06C48-B880-495C-BCE3-38479C3395B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7200" y="4145610"/>
            <a:ext cx="4482447" cy="5787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F8DC07-438A-4CD7-8167-B3B3C2F09FC4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86974" y="3488919"/>
            <a:ext cx="7403335" cy="6144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877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CA93A-128E-4A0B-ABB9-D9DE1C927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C00000"/>
                </a:solidFill>
              </a:rPr>
              <a:t>Course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41949-199C-4AA9-B31D-4EB014DF9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Relations</a:t>
            </a:r>
          </a:p>
          <a:p>
            <a:pPr lvl="1"/>
            <a:r>
              <a:rPr lang="en-US" sz="2400" dirty="0"/>
              <a:t>What is a Relation?</a:t>
            </a:r>
          </a:p>
          <a:p>
            <a:pPr lvl="1"/>
            <a:r>
              <a:rPr lang="en-US" sz="2400" dirty="0"/>
              <a:t>Binary Relation</a:t>
            </a:r>
          </a:p>
          <a:p>
            <a:pPr lvl="1"/>
            <a:r>
              <a:rPr lang="en-US" sz="2400" dirty="0"/>
              <a:t>Representation of Relation</a:t>
            </a:r>
          </a:p>
          <a:p>
            <a:pPr lvl="1"/>
            <a:r>
              <a:rPr lang="en-US" sz="2400" dirty="0"/>
              <a:t>Relation Properties</a:t>
            </a:r>
          </a:p>
          <a:p>
            <a:pPr lvl="1"/>
            <a:r>
              <a:rPr lang="en-US" sz="2400" dirty="0"/>
              <a:t>Combining Relations</a:t>
            </a:r>
          </a:p>
          <a:p>
            <a:pPr lvl="1"/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A58A6-9790-4DE5-BF07-B833368B0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734337-4D83-4C0C-AEFF-72EF9DC16187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11/8/2020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4C660-9F3A-444D-AA55-135BF37F8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CSC102 - Discrete Structures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23783-A91D-4128-8A4F-0A19CC64F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03CD99-146E-4B12-A886-CB06D1FDEB82}" type="slidenum">
              <a:rPr kumimoji="0" 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8861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473"/>
    </mc:Choice>
    <mc:Fallback xmlns="">
      <p:transition spd="slow" advTm="834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Symmetricity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 dirty="0"/>
                  <a:t>Symmetricity: A binary relation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/>
                      </a:rPr>
                      <m:t>R</m:t>
                    </m:r>
                    <m:r>
                      <a:rPr lang="en-US" i="1" dirty="0">
                        <a:latin typeface="Cambria Math"/>
                      </a:rPr>
                      <m:t>⊆</m:t>
                    </m:r>
                    <m:r>
                      <a:rPr lang="en-US" dirty="0">
                        <a:latin typeface="Cambria Math"/>
                      </a:rPr>
                      <m:t> </m:t>
                    </m:r>
                    <m:r>
                      <a:rPr lang="en-US" i="1" dirty="0">
                        <a:latin typeface="Cambria Math"/>
                      </a:rPr>
                      <m:t>𝐴</m:t>
                    </m:r>
                    <m:r>
                      <a:rPr lang="en-US" i="1" dirty="0">
                        <a:latin typeface="Cambria Math"/>
                      </a:rPr>
                      <m:t> ×</m:t>
                    </m:r>
                    <m:r>
                      <a:rPr lang="en-US" i="1" dirty="0" err="1">
                        <a:latin typeface="Cambria Math"/>
                      </a:rPr>
                      <m:t>𝐴</m:t>
                    </m:r>
                    <m:r>
                      <a:rPr lang="en-US" i="1" dirty="0" err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said to be symmetric if,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∀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𝑎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𝑏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𝐴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, (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𝑎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𝑏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)∈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𝑅</m:t>
                    </m:r>
                    <m:r>
                      <a:rPr lang="en-US" i="1" smtClean="0">
                        <a:latin typeface="Cambria Math"/>
                        <a:ea typeface="Cambria Math"/>
                      </a:rPr>
                      <m:t>→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𝑏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𝑎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)∈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𝑅</m:t>
                    </m:r>
                  </m:oMath>
                </a14:m>
                <a:endParaRPr lang="en-US" dirty="0"/>
              </a:p>
              <a:p>
                <a:pPr algn="just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𝑅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𝑎</m:t>
                            </m:r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r>
                              <a:rPr lang="en-US" i="1">
                                <a:latin typeface="Cambria Math"/>
                              </a:rPr>
                              <m:t>𝑏</m:t>
                            </m:r>
                          </m:e>
                        </m:d>
                      </m: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𝑎</m:t>
                            </m:r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r>
                              <a:rPr lang="en-US" i="1">
                                <a:latin typeface="Cambria Math"/>
                              </a:rPr>
                              <m:t>𝑏</m:t>
                            </m:r>
                          </m:e>
                        </m:d>
                        <m:r>
                          <a:rPr lang="en-US" i="1">
                            <a:latin typeface="Cambria Math"/>
                            <a:ea typeface="Cambria Math"/>
                          </a:rPr>
                          <m:t>∈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𝑝𝑒𝑜𝑝𝑙𝑒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𝑝𝑒𝑜𝑝𝑙𝑒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𝑎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𝑎𝑛𝑑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𝑏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𝑎𝑟𝑒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𝑠𝑖𝑏𝑙𝑖𝑛𝑔𝑠</m:t>
                        </m:r>
                      </m:e>
                    </m:d>
                  </m:oMath>
                </a14:m>
                <a:r>
                  <a:rPr lang="en-US" dirty="0"/>
                  <a:t> is symmetric, because if a is a sibling of b, then b is a sibling of 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4"/>
                <a:stretch>
                  <a:fillRect l="-593" t="-875" r="-2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733800"/>
            <a:ext cx="32004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00EEF-E96A-43FB-9305-6541B0D86EEA}" type="datetime1">
              <a:rPr lang="en-US" smtClean="0"/>
              <a:t>11/8/2020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CSC102 - Discrete Structures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3CD99-146E-4B12-A886-CB06D1FDEB8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113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Symmetricity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653962-D56F-4FF7-AFC9-51ECA4198B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62000" y="1716681"/>
            <a:ext cx="7162800" cy="64552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00EEF-E96A-43FB-9305-6541B0D86EEA}" type="datetime1">
              <a:rPr lang="en-US" smtClean="0"/>
              <a:t>11/8/2020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CSC102 - Discrete Structures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3CD99-146E-4B12-A886-CB06D1FDEB82}" type="slidenum">
              <a:rPr lang="en-US" smtClean="0"/>
              <a:t>21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8025B9-61EE-4029-8ED5-B2034CAFC71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06120" y="4191000"/>
            <a:ext cx="3408680" cy="19409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29E8D4-390F-452D-92B0-854BC052634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1934" y="3246871"/>
            <a:ext cx="4482447" cy="5787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563AA9-8856-4391-A8D7-452E5A26B3E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01934" y="2498661"/>
            <a:ext cx="7403335" cy="614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F4C49B-35E3-4DED-AAC4-FB80DAB5C37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262189" y="4398541"/>
            <a:ext cx="4482448" cy="152583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1684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Transitivity: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 dirty="0"/>
                  <a:t>Transitivity: A binary relation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/>
                      </a:rPr>
                      <m:t>R</m:t>
                    </m:r>
                    <m:r>
                      <a:rPr lang="en-US" i="1" dirty="0">
                        <a:latin typeface="Cambria Math"/>
                      </a:rPr>
                      <m:t>⊆</m:t>
                    </m:r>
                    <m:r>
                      <a:rPr lang="en-US" dirty="0">
                        <a:latin typeface="Cambria Math"/>
                      </a:rPr>
                      <m:t> </m:t>
                    </m:r>
                    <m:r>
                      <a:rPr lang="en-US" i="1" dirty="0">
                        <a:latin typeface="Cambria Math"/>
                      </a:rPr>
                      <m:t>𝐴</m:t>
                    </m:r>
                    <m:r>
                      <a:rPr lang="en-US" i="1" dirty="0">
                        <a:latin typeface="Cambria Math"/>
                      </a:rPr>
                      <m:t> ×</m:t>
                    </m:r>
                    <m:r>
                      <a:rPr lang="en-US" i="1" dirty="0" err="1">
                        <a:latin typeface="Cambria Math"/>
                      </a:rPr>
                      <m:t>𝐴</m:t>
                    </m:r>
                    <m:r>
                      <a:rPr lang="en-US" i="1" dirty="0" err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said to be transitive if,</a:t>
                </a:r>
                <a:r>
                  <a:rPr lang="en-US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∀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𝑎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,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𝑏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𝑐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𝐴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,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𝑎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𝑏</m:t>
                        </m:r>
                      </m:e>
                    </m:d>
                    <m:r>
                      <a:rPr lang="en-US" i="1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𝑅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𝑏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𝑐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)∈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𝑅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→(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𝑎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𝑐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)∈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𝑅</m:t>
                    </m:r>
                  </m:oMath>
                </a14:m>
                <a:endParaRPr lang="en-US" dirty="0"/>
              </a:p>
              <a:p>
                <a:pPr algn="just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𝑅</m:t>
                    </m:r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𝑎</m:t>
                            </m:r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r>
                              <a:rPr lang="en-US" i="1">
                                <a:latin typeface="Cambria Math"/>
                              </a:rPr>
                              <m:t>𝑏</m:t>
                            </m:r>
                          </m:e>
                        </m:d>
                      </m: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𝑎</m:t>
                            </m:r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r>
                              <a:rPr lang="en-US" i="1">
                                <a:latin typeface="Cambria Math"/>
                              </a:rPr>
                              <m:t>𝑏</m:t>
                            </m:r>
                          </m:e>
                        </m:d>
                        <m:r>
                          <a:rPr lang="en-US" i="1">
                            <a:latin typeface="Cambria Math"/>
                            <a:ea typeface="Cambria Math"/>
                          </a:rPr>
                          <m:t>∈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𝑍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𝑍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𝑎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≤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dirty="0"/>
                  <a:t> is transitive, because if,</a:t>
                </a:r>
                <a:r>
                  <a:rPr lang="en-US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𝑎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𝑏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  <a:ea typeface="Cambria Math"/>
                      </a:rPr>
                      <m:t>𝑏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𝑐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𝑎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𝑐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.</m:t>
                    </m:r>
                  </m:oMath>
                </a14:m>
                <a:endParaRPr lang="en-US" dirty="0"/>
              </a:p>
              <a:p>
                <a:pPr algn="just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4"/>
                <a:stretch>
                  <a:fillRect l="-593" t="-875" r="-2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3D60D-BD88-41F9-8FC7-EA8E15FC2513}" type="datetime1">
              <a:rPr lang="en-US" smtClean="0"/>
              <a:t>11/8/2020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CSC102 - Discrete Structures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3CD99-146E-4B12-A886-CB06D1FDEB82}" type="slidenum">
              <a:rPr lang="en-US" smtClean="0"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80D2C98E-A035-4DC9-961F-49B294E9A2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8678204"/>
                  </p:ext>
                </p:extLst>
              </p:nvPr>
            </p:nvGraphicFramePr>
            <p:xfrm>
              <a:off x="990600" y="3657600"/>
              <a:ext cx="7162800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2560">
                      <a:extLst>
                        <a:ext uri="{9D8B030D-6E8A-4147-A177-3AD203B41FA5}">
                          <a16:colId xmlns:a16="http://schemas.microsoft.com/office/drawing/2014/main" val="1328011514"/>
                        </a:ext>
                      </a:extLst>
                    </a:gridCol>
                    <a:gridCol w="2529840">
                      <a:extLst>
                        <a:ext uri="{9D8B030D-6E8A-4147-A177-3AD203B41FA5}">
                          <a16:colId xmlns:a16="http://schemas.microsoft.com/office/drawing/2014/main" val="1945835522"/>
                        </a:ext>
                      </a:extLst>
                    </a:gridCol>
                    <a:gridCol w="1767840">
                      <a:extLst>
                        <a:ext uri="{9D8B030D-6E8A-4147-A177-3AD203B41FA5}">
                          <a16:colId xmlns:a16="http://schemas.microsoft.com/office/drawing/2014/main" val="2253678115"/>
                        </a:ext>
                      </a:extLst>
                    </a:gridCol>
                    <a:gridCol w="1432560">
                      <a:extLst>
                        <a:ext uri="{9D8B030D-6E8A-4147-A177-3AD203B41FA5}">
                          <a16:colId xmlns:a16="http://schemas.microsoft.com/office/drawing/2014/main" val="174990949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/>
                                    <a:ea typeface="Cambria Math"/>
                                  </a:rPr>
                                  <m:t>∀</m:t>
                                </m:r>
                                <m:r>
                                  <a:rPr lang="en-US" i="1" smtClean="0">
                                    <a:latin typeface="Cambria Math"/>
                                    <a:ea typeface="Cambria Math"/>
                                  </a:rPr>
                                  <m:t>𝑎</m:t>
                                </m:r>
                                <m:r>
                                  <a:rPr lang="en-US" i="1" smtClean="0">
                                    <a:latin typeface="Cambria Math"/>
                                    <a:ea typeface="Cambria Math"/>
                                  </a:rPr>
                                  <m:t>,</m:t>
                                </m:r>
                                <m:r>
                                  <a:rPr lang="en-US" i="1" smtClean="0">
                                    <a:latin typeface="Cambria Math"/>
                                    <a:ea typeface="Cambria Math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𝑐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∈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𝐴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, 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r>
                            <a:rPr lang="en-US" dirty="0">
                              <a:ea typeface="Cambria Math"/>
                            </a:rPr>
                            <a:t>If 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𝑎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𝑅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𝑐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r>
                                <a:rPr lang="en-US" i="1" smtClean="0">
                                  <a:latin typeface="Cambria Math"/>
                                  <a:ea typeface="Cambria Math"/>
                                </a:rPr>
                                <m:t>𝑅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𝒕𝒉𝒆𝒏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𝑎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𝑐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Transitive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4312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Case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True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Ture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730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Case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Ture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False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False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8240867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Case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False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Ture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0265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80D2C98E-A035-4DC9-961F-49B294E9A2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8678204"/>
                  </p:ext>
                </p:extLst>
              </p:nvPr>
            </p:nvGraphicFramePr>
            <p:xfrm>
              <a:off x="990600" y="3657600"/>
              <a:ext cx="7162800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2560">
                      <a:extLst>
                        <a:ext uri="{9D8B030D-6E8A-4147-A177-3AD203B41FA5}">
                          <a16:colId xmlns:a16="http://schemas.microsoft.com/office/drawing/2014/main" val="1328011514"/>
                        </a:ext>
                      </a:extLst>
                    </a:gridCol>
                    <a:gridCol w="2529840">
                      <a:extLst>
                        <a:ext uri="{9D8B030D-6E8A-4147-A177-3AD203B41FA5}">
                          <a16:colId xmlns:a16="http://schemas.microsoft.com/office/drawing/2014/main" val="1945835522"/>
                        </a:ext>
                      </a:extLst>
                    </a:gridCol>
                    <a:gridCol w="1767840">
                      <a:extLst>
                        <a:ext uri="{9D8B030D-6E8A-4147-A177-3AD203B41FA5}">
                          <a16:colId xmlns:a16="http://schemas.microsoft.com/office/drawing/2014/main" val="2253678115"/>
                        </a:ext>
                      </a:extLst>
                    </a:gridCol>
                    <a:gridCol w="1432560">
                      <a:extLst>
                        <a:ext uri="{9D8B030D-6E8A-4147-A177-3AD203B41FA5}">
                          <a16:colId xmlns:a16="http://schemas.microsoft.com/office/drawing/2014/main" val="174990949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426" t="-8197" r="-402128" b="-322951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3428" t="-8197" r="-33853" b="-32295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Transitive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4312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Case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True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Ture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730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Case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Ture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False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False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824086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Case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False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Ture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0265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65842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99B7A-BB8E-4584-9334-3FD7F50D6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Transitivity: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D8BF38E-C735-4CE9-933A-6CCBC6AE9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447800"/>
            <a:ext cx="8001000" cy="267893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D8B78-B419-485B-87BB-3D678AE05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5009E-EC60-42B9-9949-23D72E7C11B2}" type="datetime1">
              <a:rPr lang="en-US" smtClean="0"/>
              <a:t>11/8/2020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B9EC1-9383-4C12-8F06-7C46C3A81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CSC102 - Discrete Structures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3AE7F-CA5B-48AC-B8C6-634F86FAC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3CD99-146E-4B12-A886-CB06D1FDEB82}" type="slidenum">
              <a:rPr lang="en-US" smtClean="0"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082AB4A8-402D-4F64-96AF-41F735F518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928902"/>
                  </p:ext>
                </p:extLst>
              </p:nvPr>
            </p:nvGraphicFramePr>
            <p:xfrm>
              <a:off x="2057400" y="4495800"/>
              <a:ext cx="5105400" cy="155841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01800">
                      <a:extLst>
                        <a:ext uri="{9D8B030D-6E8A-4147-A177-3AD203B41FA5}">
                          <a16:colId xmlns:a16="http://schemas.microsoft.com/office/drawing/2014/main" val="1196496933"/>
                        </a:ext>
                      </a:extLst>
                    </a:gridCol>
                    <a:gridCol w="1701800">
                      <a:extLst>
                        <a:ext uri="{9D8B030D-6E8A-4147-A177-3AD203B41FA5}">
                          <a16:colId xmlns:a16="http://schemas.microsoft.com/office/drawing/2014/main" val="2976770963"/>
                        </a:ext>
                      </a:extLst>
                    </a:gridCol>
                    <a:gridCol w="1701800">
                      <a:extLst>
                        <a:ext uri="{9D8B030D-6E8A-4147-A177-3AD203B41FA5}">
                          <a16:colId xmlns:a16="http://schemas.microsoft.com/office/drawing/2014/main" val="347982967"/>
                        </a:ext>
                      </a:extLst>
                    </a:gridCol>
                  </a:tblGrid>
                  <a:tr h="44589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𝑴</m:t>
                                    </m:r>
                                  </m:e>
                                  <m:sub>
                                    <m:r>
                                      <a:rPr lang="en-US" b="1" i="1" dirty="0" smtClean="0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𝑴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Transitive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18776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Non-Zero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Non-Zero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68896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Non-Zero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Zero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True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09926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Zero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Non-Zero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False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31801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9">
                <a:extLst>
                  <a:ext uri="{FF2B5EF4-FFF2-40B4-BE49-F238E27FC236}">
                    <a16:creationId xmlns:a16="http://schemas.microsoft.com/office/drawing/2014/main" id="{082AB4A8-402D-4F64-96AF-41F735F5186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928902"/>
                  </p:ext>
                </p:extLst>
              </p:nvPr>
            </p:nvGraphicFramePr>
            <p:xfrm>
              <a:off x="2057400" y="4495800"/>
              <a:ext cx="5105400" cy="155841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01800">
                      <a:extLst>
                        <a:ext uri="{9D8B030D-6E8A-4147-A177-3AD203B41FA5}">
                          <a16:colId xmlns:a16="http://schemas.microsoft.com/office/drawing/2014/main" val="1196496933"/>
                        </a:ext>
                      </a:extLst>
                    </a:gridCol>
                    <a:gridCol w="1701800">
                      <a:extLst>
                        <a:ext uri="{9D8B030D-6E8A-4147-A177-3AD203B41FA5}">
                          <a16:colId xmlns:a16="http://schemas.microsoft.com/office/drawing/2014/main" val="2976770963"/>
                        </a:ext>
                      </a:extLst>
                    </a:gridCol>
                    <a:gridCol w="1701800">
                      <a:extLst>
                        <a:ext uri="{9D8B030D-6E8A-4147-A177-3AD203B41FA5}">
                          <a16:colId xmlns:a16="http://schemas.microsoft.com/office/drawing/2014/main" val="347982967"/>
                        </a:ext>
                      </a:extLst>
                    </a:gridCol>
                  </a:tblGrid>
                  <a:tr h="4458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358" t="-6757" r="-202151" b="-2662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000" t="-6757" r="-101429" b="-2662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Transitive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18776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Non-Zero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Non-Zero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968896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Non-Zero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Zero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True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509926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Zero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Non-Zero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False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318012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49528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Anti-Symmetricity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 dirty="0"/>
                  <a:t>Anti-Symmetricity: A binary relation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/>
                      </a:rPr>
                      <m:t>R</m:t>
                    </m:r>
                    <m:r>
                      <a:rPr lang="en-US" i="1" dirty="0">
                        <a:latin typeface="Cambria Math"/>
                      </a:rPr>
                      <m:t>⊆</m:t>
                    </m:r>
                    <m:r>
                      <a:rPr lang="en-US" dirty="0">
                        <a:latin typeface="Cambria Math"/>
                      </a:rPr>
                      <m:t> </m:t>
                    </m:r>
                    <m:r>
                      <a:rPr lang="en-US" i="1" dirty="0">
                        <a:latin typeface="Cambria Math"/>
                      </a:rPr>
                      <m:t>𝐴</m:t>
                    </m:r>
                    <m:r>
                      <a:rPr lang="en-US" i="1" dirty="0">
                        <a:latin typeface="Cambria Math"/>
                      </a:rPr>
                      <m:t> ×</m:t>
                    </m:r>
                    <m:r>
                      <a:rPr lang="en-US" i="1" dirty="0" err="1">
                        <a:latin typeface="Cambria Math"/>
                      </a:rPr>
                      <m:t>𝐴</m:t>
                    </m:r>
                    <m:r>
                      <a:rPr lang="en-US" i="1" dirty="0" err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said to be anti-symmetric,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∀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𝑎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,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𝑏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𝐴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,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𝑎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𝑏</m:t>
                        </m:r>
                      </m:e>
                    </m:d>
                    <m:r>
                      <a:rPr lang="en-US" i="1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𝑅</m:t>
                    </m:r>
                    <m:r>
                      <a:rPr lang="en-US">
                        <a:latin typeface="Cambria Math"/>
                      </a:rPr>
                      <m:t>∧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𝑏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i="1" smtClean="0">
                        <a:latin typeface="Cambria Math"/>
                        <a:ea typeface="Cambria Math"/>
                      </a:rPr>
                      <m:t>𝑅</m:t>
                    </m:r>
                    <m:r>
                      <a:rPr lang="en-US" i="1" smtClean="0">
                        <a:latin typeface="Cambria Math"/>
                        <a:ea typeface="Cambria Math"/>
                      </a:rPr>
                      <m:t>→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𝑎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𝑏</m:t>
                    </m:r>
                  </m:oMath>
                </a14:m>
                <a:endParaRPr lang="en-US" dirty="0"/>
              </a:p>
              <a:p>
                <a:pPr algn="just"/>
                <a:r>
                  <a:rPr lang="en-US" dirty="0"/>
                  <a:t>The relation Motherhood ('x is the mother of y') is anti-symmetric, because if x is a mother of y, then y is not the mother of x.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4"/>
                <a:stretch>
                  <a:fillRect l="-593" t="-875" r="-2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810000"/>
            <a:ext cx="3429000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D6AC0-5F68-4B51-A065-5934F6BBB785}" type="datetime1">
              <a:rPr lang="en-US" smtClean="0"/>
              <a:t>11/8/2020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CSC102 - Discrete Structures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3CD99-146E-4B12-A886-CB06D1FDEB8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946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Anti-Symmetricity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3D60D-BD88-41F9-8FC7-EA8E15FC2513}" type="datetime1">
              <a:rPr lang="en-US" smtClean="0"/>
              <a:t>11/8/2020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CSC102 - Discrete Structures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3CD99-146E-4B12-A886-CB06D1FDEB82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80D2C98E-A035-4DC9-961F-49B294E9A2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7735507"/>
                  </p:ext>
                </p:extLst>
              </p:nvPr>
            </p:nvGraphicFramePr>
            <p:xfrm>
              <a:off x="715701" y="1709928"/>
              <a:ext cx="7467600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1081">
                      <a:extLst>
                        <a:ext uri="{9D8B030D-6E8A-4147-A177-3AD203B41FA5}">
                          <a16:colId xmlns:a16="http://schemas.microsoft.com/office/drawing/2014/main" val="1328011514"/>
                        </a:ext>
                      </a:extLst>
                    </a:gridCol>
                    <a:gridCol w="2859932">
                      <a:extLst>
                        <a:ext uri="{9D8B030D-6E8A-4147-A177-3AD203B41FA5}">
                          <a16:colId xmlns:a16="http://schemas.microsoft.com/office/drawing/2014/main" val="1945835522"/>
                        </a:ext>
                      </a:extLst>
                    </a:gridCol>
                    <a:gridCol w="1350523">
                      <a:extLst>
                        <a:ext uri="{9D8B030D-6E8A-4147-A177-3AD203B41FA5}">
                          <a16:colId xmlns:a16="http://schemas.microsoft.com/office/drawing/2014/main" val="2253678115"/>
                        </a:ext>
                      </a:extLst>
                    </a:gridCol>
                    <a:gridCol w="1986064">
                      <a:extLst>
                        <a:ext uri="{9D8B030D-6E8A-4147-A177-3AD203B41FA5}">
                          <a16:colId xmlns:a16="http://schemas.microsoft.com/office/drawing/2014/main" val="174990949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/>
                                    <a:ea typeface="Cambria Math"/>
                                  </a:rPr>
                                  <m:t>∀</m:t>
                                </m:r>
                                <m:r>
                                  <a:rPr lang="en-US" i="1" smtClean="0">
                                    <a:latin typeface="Cambria Math"/>
                                    <a:ea typeface="Cambria Math"/>
                                  </a:rPr>
                                  <m:t>𝑎</m:t>
                                </m:r>
                                <m:r>
                                  <a:rPr lang="en-US" i="1" smtClean="0">
                                    <a:latin typeface="Cambria Math"/>
                                    <a:ea typeface="Cambria Math"/>
                                  </a:rPr>
                                  <m:t>,</m:t>
                                </m:r>
                                <m:r>
                                  <a:rPr lang="en-US" i="1" smtClean="0">
                                    <a:latin typeface="Cambria Math"/>
                                    <a:ea typeface="Cambria Math"/>
                                  </a:rPr>
                                  <m:t>𝑏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∈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𝑖𝑓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latin typeface="Cambria Math"/>
                                        <a:ea typeface="Cambria Math"/>
                                      </a:rPr>
                                      <m:t>𝑎</m:t>
                                    </m:r>
                                    <m:r>
                                      <a:rPr lang="en-US" b="0" i="1">
                                        <a:latin typeface="Cambria Math"/>
                                        <a:ea typeface="Cambria Math"/>
                                      </a:rPr>
                                      <m:t>,</m:t>
                                    </m:r>
                                    <m:r>
                                      <a:rPr lang="en-US" b="0" i="1">
                                        <a:latin typeface="Cambria Math"/>
                                        <a:ea typeface="Cambria Math"/>
                                      </a:rPr>
                                      <m:t>𝑏</m:t>
                                    </m:r>
                                  </m:e>
                                </m:d>
                                <m:r>
                                  <a:rPr lang="en-US" b="0" i="1">
                                    <a:latin typeface="Cambria Math"/>
                                    <a:ea typeface="Cambria Math"/>
                                  </a:rPr>
                                  <m:t>∈</m:t>
                                </m:r>
                                <m:r>
                                  <a:rPr lang="en-US" b="0" i="1">
                                    <a:latin typeface="Cambria Math"/>
                                    <a:ea typeface="Cambria Math"/>
                                  </a:rPr>
                                  <m:t>𝑅</m:t>
                                </m:r>
                                <m:r>
                                  <a:rPr lang="en-US" b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𝑏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  <m:t>𝑎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∈</m:t>
                                </m:r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𝑡h𝑒𝑛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Anti-Symmetricity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4312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Case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True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Ture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730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Case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Ture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False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False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8240867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Case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False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Ture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0265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80D2C98E-A035-4DC9-961F-49B294E9A2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7735507"/>
                  </p:ext>
                </p:extLst>
              </p:nvPr>
            </p:nvGraphicFramePr>
            <p:xfrm>
              <a:off x="715701" y="1709928"/>
              <a:ext cx="7467600" cy="1478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1081">
                      <a:extLst>
                        <a:ext uri="{9D8B030D-6E8A-4147-A177-3AD203B41FA5}">
                          <a16:colId xmlns:a16="http://schemas.microsoft.com/office/drawing/2014/main" val="1328011514"/>
                        </a:ext>
                      </a:extLst>
                    </a:gridCol>
                    <a:gridCol w="2859932">
                      <a:extLst>
                        <a:ext uri="{9D8B030D-6E8A-4147-A177-3AD203B41FA5}">
                          <a16:colId xmlns:a16="http://schemas.microsoft.com/office/drawing/2014/main" val="1945835522"/>
                        </a:ext>
                      </a:extLst>
                    </a:gridCol>
                    <a:gridCol w="1350523">
                      <a:extLst>
                        <a:ext uri="{9D8B030D-6E8A-4147-A177-3AD203B41FA5}">
                          <a16:colId xmlns:a16="http://schemas.microsoft.com/office/drawing/2014/main" val="2253678115"/>
                        </a:ext>
                      </a:extLst>
                    </a:gridCol>
                    <a:gridCol w="1986064">
                      <a:extLst>
                        <a:ext uri="{9D8B030D-6E8A-4147-A177-3AD203B41FA5}">
                          <a16:colId xmlns:a16="http://schemas.microsoft.com/office/drawing/2014/main" val="174990949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78" t="-8197" r="-488517" b="-324590"/>
                          </a:stretch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391" t="-8197" r="-47757" b="-3245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Anti-Symmetricity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4312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Case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Ture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True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Ture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6730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Case 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Ture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False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False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824086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Case 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False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Ture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02657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CF4436EE-DB8A-48EC-B984-F372DFB41F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581400"/>
            <a:ext cx="4267200" cy="2743200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01409BF-4D99-4E9F-9D75-7F3AC3EBA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38200" y="5410200"/>
            <a:ext cx="2285999" cy="6524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89D372-AD61-4DA9-AC5E-D34619167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3733800"/>
            <a:ext cx="2285999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661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Equivalence Relations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A relation on a set A is called an equivalence relation if it is reflexive, symmetric, and transitive.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4264-27C4-4946-A5CF-B1032F94B7AB}" type="datetime1">
              <a:rPr lang="en-US" smtClean="0"/>
              <a:t>11/8/2020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CSC102 - Discrete Structures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3CD99-146E-4B12-A886-CB06D1FDEB8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894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lnSpc>
                <a:spcPct val="80000"/>
              </a:lnSpc>
            </a:pPr>
            <a:r>
              <a:rPr lang="en-US" dirty="0"/>
              <a:t>Which of these relations on {0, 1, 2, 3} are equivalence relations?  Determine the properties of an equivalence relation that the others lack</a:t>
            </a:r>
          </a:p>
          <a:p>
            <a:pPr algn="just">
              <a:lnSpc>
                <a:spcPct val="80000"/>
              </a:lnSpc>
            </a:pPr>
            <a:r>
              <a:rPr lang="en-US" dirty="0"/>
              <a:t>{ (0,0), (1,1), (2,2), (3,3) }</a:t>
            </a:r>
          </a:p>
          <a:p>
            <a:pPr marL="731520" lvl="3" algn="just">
              <a:lnSpc>
                <a:spcPct val="80000"/>
              </a:lnSpc>
            </a:pPr>
            <a:r>
              <a:rPr lang="en-US" sz="2000" dirty="0"/>
              <a:t>Has all the properties, thus, is an equivalence relation</a:t>
            </a:r>
          </a:p>
          <a:p>
            <a:pPr algn="just">
              <a:lnSpc>
                <a:spcPct val="80000"/>
              </a:lnSpc>
            </a:pPr>
            <a:r>
              <a:rPr lang="en-US" dirty="0"/>
              <a:t>{ (0,0), (0,2), (2,0), (2,2), (2,3), (3,2), (3,3) }</a:t>
            </a:r>
          </a:p>
          <a:p>
            <a:pPr marL="731520" lvl="3" algn="just">
              <a:lnSpc>
                <a:spcPct val="80000"/>
              </a:lnSpc>
            </a:pPr>
            <a:r>
              <a:rPr lang="en-US" sz="2000" dirty="0"/>
              <a:t>Not reflexive: (1,1) is missing</a:t>
            </a:r>
          </a:p>
          <a:p>
            <a:pPr marL="731520" lvl="3" algn="just">
              <a:lnSpc>
                <a:spcPct val="80000"/>
              </a:lnSpc>
            </a:pPr>
            <a:r>
              <a:rPr lang="en-US" sz="2000" dirty="0"/>
              <a:t>Not transitive: (0,2) and (2,3) are in the relation, but not (0,3)</a:t>
            </a:r>
          </a:p>
          <a:p>
            <a:pPr algn="just">
              <a:lnSpc>
                <a:spcPct val="80000"/>
              </a:lnSpc>
            </a:pPr>
            <a:r>
              <a:rPr lang="en-US" dirty="0"/>
              <a:t>{ (0,0), (1,1), (1,2), (2,1), (2,2), (3,3) }</a:t>
            </a:r>
          </a:p>
          <a:p>
            <a:pPr marL="731520" lvl="3" algn="just">
              <a:lnSpc>
                <a:spcPct val="80000"/>
              </a:lnSpc>
            </a:pPr>
            <a:r>
              <a:rPr lang="en-US" sz="2000" dirty="0"/>
              <a:t>Has all the properties, thus, is an equivalence relation</a:t>
            </a:r>
          </a:p>
          <a:p>
            <a:pPr algn="just">
              <a:lnSpc>
                <a:spcPct val="80000"/>
              </a:lnSpc>
            </a:pPr>
            <a:r>
              <a:rPr lang="en-US" dirty="0"/>
              <a:t>{ (0,0), (1,1), (1,3), (2,2), (2,3), (3,1), (3,2) (3,3) }</a:t>
            </a:r>
          </a:p>
          <a:p>
            <a:pPr marL="731520" lvl="3" algn="just">
              <a:lnSpc>
                <a:spcPct val="80000"/>
              </a:lnSpc>
            </a:pPr>
            <a:r>
              <a:rPr lang="en-US" sz="2000" dirty="0"/>
              <a:t>Not transitive: (1,3) and (3,2) are in the relation, but not (1,2)</a:t>
            </a:r>
          </a:p>
          <a:p>
            <a:pPr algn="just">
              <a:lnSpc>
                <a:spcPct val="80000"/>
              </a:lnSpc>
            </a:pPr>
            <a:r>
              <a:rPr lang="en-US" dirty="0"/>
              <a:t>{ (0,0), (0,1) (0,2), (1,0), (1,1), (1,2), (2,0), (2,2), (3,3) }</a:t>
            </a:r>
          </a:p>
          <a:p>
            <a:pPr marL="731520" lvl="3" algn="just">
              <a:lnSpc>
                <a:spcPct val="80000"/>
              </a:lnSpc>
            </a:pPr>
            <a:r>
              <a:rPr lang="en-US" sz="2000" dirty="0"/>
              <a:t>Not symmetric: (1,2) is present, but not (2,1)</a:t>
            </a:r>
          </a:p>
          <a:p>
            <a:pPr marL="731520" lvl="3" algn="just">
              <a:lnSpc>
                <a:spcPct val="80000"/>
              </a:lnSpc>
            </a:pPr>
            <a:r>
              <a:rPr lang="en-US" sz="2000" dirty="0"/>
              <a:t>Not transitive: (2,0) and (0,1) are in the relation, but not (2,1)</a:t>
            </a:r>
          </a:p>
          <a:p>
            <a:pPr algn="just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27A31-B2E8-4C13-9DE8-BA876A3C43A7}" type="datetime1">
              <a:rPr lang="en-US" smtClean="0"/>
              <a:t>11/8/2020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CSC102 - Discrete Structures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3CD99-146E-4B12-A886-CB06D1FDEB82}" type="slidenum">
              <a:rPr lang="en-US" smtClean="0"/>
              <a:t>27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74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Combining Relations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US" dirty="0"/>
                  <a:t>Relations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A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to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  <a:ea typeface="Cambria Math"/>
                      </a:rPr>
                      <m:t>B</m:t>
                    </m:r>
                  </m:oMath>
                </a14:m>
                <a:r>
                  <a:rPr lang="en-US" dirty="0"/>
                  <a:t> are subsets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A</m:t>
                    </m:r>
                    <m:r>
                      <a:rPr lang="en-US">
                        <a:latin typeface="Cambria Math"/>
                        <a:ea typeface="Cambria Math"/>
                      </a:rPr>
                      <m:t>×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  <a:ea typeface="Cambria Math"/>
                      </a:rPr>
                      <m:t>B</m:t>
                    </m:r>
                  </m:oMath>
                </a14:m>
                <a:r>
                  <a:rPr lang="en-US" dirty="0"/>
                  <a:t>, two relations from A to B can be combined in any way two sets can be combined.</a:t>
                </a:r>
              </a:p>
              <a:p>
                <a:pPr algn="just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𝐴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 1, 2, 3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𝑎𝑛𝑑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𝐵</m:t>
                    </m:r>
                    <m:r>
                      <a:rPr lang="en-US" b="0" i="1" smtClean="0">
                        <a:latin typeface="Cambria Math"/>
                      </a:rPr>
                      <m:t>={1, 2, 3, 4}</m:t>
                    </m:r>
                  </m:oMath>
                </a14:m>
                <a:endParaRPr lang="en-US" dirty="0"/>
              </a:p>
              <a:p>
                <a:pPr algn="just"/>
                <a:r>
                  <a:rPr lang="en-US" dirty="0"/>
                  <a:t>The relations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1,1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2,2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3,3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𝑎𝑛𝑑</m:t>
                    </m:r>
                  </m:oMath>
                </a14:m>
                <a:endParaRPr lang="en-US" b="0" dirty="0"/>
              </a:p>
              <a:p>
                <a:pPr marL="0" indent="0" algn="just">
                  <a:buNone/>
                </a:pPr>
                <a:r>
                  <a:rPr lang="en-US" dirty="0"/>
                  <a:t>		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1,1</m:t>
                            </m:r>
                          </m:e>
                        </m:d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  <m:r>
                              <a:rPr lang="en-US" i="1">
                                <a:latin typeface="Cambria Math"/>
                              </a:rPr>
                              <m:t>,2</m:t>
                            </m:r>
                          </m:e>
                        </m:d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  <m:r>
                              <a:rPr lang="en-US" i="1">
                                <a:latin typeface="Cambria Math"/>
                              </a:rPr>
                              <m:t>,3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,(1,4)</m:t>
                        </m:r>
                      </m:e>
                    </m:d>
                  </m:oMath>
                </a14:m>
                <a:endParaRPr lang="en-US" i="1" dirty="0">
                  <a:latin typeface="Cambria Math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/>
                        <a:ea typeface="Cambria Math"/>
                      </a:rPr>
                      <m:t>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∩</m:t>
                        </m:r>
                        <m:r>
                          <a:rPr lang="en-US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algn="just"/>
                <a:endParaRPr lang="en-US" dirty="0"/>
              </a:p>
              <a:p>
                <a:pPr algn="just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4"/>
                <a:stretch>
                  <a:fillRect l="-1111" t="-875" r="-2148" b="-8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21454-E43D-40F6-88CE-E86D849FD00A}" type="datetime1">
              <a:rPr lang="en-US" smtClean="0"/>
              <a:t>11/8/2020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CSC102 - Discrete Structures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3CD99-146E-4B12-A886-CB06D1FDEB8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646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Combining Relations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endParaRPr lang="en-US" dirty="0"/>
              </a:p>
              <a:p>
                <a:pPr algn="just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𝐴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 1, 2, 3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𝑎𝑛𝑑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𝐵</m:t>
                    </m:r>
                    <m:r>
                      <a:rPr lang="en-US" b="0" i="1" smtClean="0">
                        <a:latin typeface="Cambria Math"/>
                      </a:rPr>
                      <m:t>={1, 2, 3, 4}</m:t>
                    </m:r>
                  </m:oMath>
                </a14:m>
                <a:endParaRPr lang="en-US" dirty="0"/>
              </a:p>
              <a:p>
                <a:pPr algn="just"/>
                <a:r>
                  <a:rPr lang="en-US" dirty="0"/>
                  <a:t>The relations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1,1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2,2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3,3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𝑎𝑛𝑑</m:t>
                    </m:r>
                  </m:oMath>
                </a14:m>
                <a:endParaRPr lang="en-US" b="0" dirty="0"/>
              </a:p>
              <a:p>
                <a:pPr marL="0" indent="0" algn="just">
                  <a:buNone/>
                </a:pPr>
                <a:r>
                  <a:rPr lang="en-US" dirty="0"/>
                  <a:t>		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1,1</m:t>
                            </m:r>
                          </m:e>
                        </m:d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  <m:r>
                              <a:rPr lang="en-US" i="1">
                                <a:latin typeface="Cambria Math"/>
                              </a:rPr>
                              <m:t>,2</m:t>
                            </m:r>
                          </m:e>
                        </m:d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  <m:r>
                              <a:rPr lang="en-US" i="1">
                                <a:latin typeface="Cambria Math"/>
                              </a:rPr>
                              <m:t>,3</m:t>
                            </m:r>
                          </m:e>
                        </m:d>
                        <m:r>
                          <a:rPr lang="en-US" b="0" i="1" smtClean="0">
                            <a:latin typeface="Cambria Math"/>
                          </a:rPr>
                          <m:t>,(1,4)</m:t>
                        </m:r>
                      </m:e>
                    </m:d>
                  </m:oMath>
                </a14:m>
                <a:endParaRPr lang="en-US" i="1" dirty="0">
                  <a:latin typeface="Cambria Math"/>
                </a:endParaRP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/>
                        <a:ea typeface="Cambria Math"/>
                      </a:rPr>
                      <m:t>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1,4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2,2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3,3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0" dirty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∩</m:t>
                        </m:r>
                        <m:r>
                          <a:rPr lang="en-US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1,1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0" dirty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2,2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3,3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0" dirty="0"/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1,2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1,3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1,4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b="0" dirty="0"/>
              </a:p>
              <a:p>
                <a:pPr algn="just"/>
                <a:endParaRPr lang="en-US" dirty="0"/>
              </a:p>
              <a:p>
                <a:pPr algn="just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21454-E43D-40F6-88CE-E86D849FD00A}" type="datetime1">
              <a:rPr lang="en-US" smtClean="0"/>
              <a:t>11/8/2020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CSC102 - Discrete Structures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3CD99-146E-4B12-A886-CB06D1FDEB8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273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Relations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connections between people and things.</a:t>
            </a:r>
          </a:p>
          <a:p>
            <a:endParaRPr lang="en-US" dirty="0"/>
          </a:p>
          <a:p>
            <a:r>
              <a:rPr lang="en-US" dirty="0"/>
              <a:t>Between people, family relation</a:t>
            </a:r>
          </a:p>
          <a:p>
            <a:pPr lvl="1"/>
            <a:r>
              <a:rPr lang="en-US" dirty="0"/>
              <a:t>'to be brothers' 		x is a brother of y</a:t>
            </a:r>
          </a:p>
          <a:p>
            <a:pPr lvl="1"/>
            <a:r>
              <a:rPr lang="en-US" dirty="0"/>
              <a:t>'to be older' 			x is older than y</a:t>
            </a:r>
          </a:p>
          <a:p>
            <a:pPr lvl="1"/>
            <a:r>
              <a:rPr lang="en-US" dirty="0"/>
              <a:t>'to be parents' 		x and y are parents of z</a:t>
            </a:r>
          </a:p>
          <a:p>
            <a:r>
              <a:rPr lang="en-US" dirty="0"/>
              <a:t>Between things, numerical relations</a:t>
            </a:r>
          </a:p>
          <a:p>
            <a:pPr lvl="1"/>
            <a:r>
              <a:rPr lang="en-US" dirty="0"/>
              <a:t>'to be greater than' 		x &lt; y on the real numbers</a:t>
            </a:r>
          </a:p>
          <a:p>
            <a:pPr lvl="1"/>
            <a:r>
              <a:rPr lang="en-US" dirty="0"/>
              <a:t>'to be divisible by' 		x is divisible by y on the set of integers</a:t>
            </a:r>
          </a:p>
          <a:p>
            <a:r>
              <a:rPr lang="en-US" dirty="0"/>
              <a:t>Between things and people, legal relations</a:t>
            </a:r>
          </a:p>
          <a:p>
            <a:pPr lvl="1"/>
            <a:r>
              <a:rPr lang="en-US" dirty="0"/>
              <a:t>'to be an owner' 		x is an owner of 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8BB2-9EAD-4418-81DC-1CAF911F2732}" type="datetime1">
              <a:rPr lang="en-US" smtClean="0"/>
              <a:t>11/8/2020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CSC102 - Discrete Structures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3CD99-146E-4B12-A886-CB06D1FDEB8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2926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Combining Relations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algn="just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</m:t>
                    </m:r>
                  </m:oMath>
                </a14:m>
                <a:r>
                  <a:rPr lang="en-US" dirty="0"/>
                  <a:t> be a relation from a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𝐴</m:t>
                    </m:r>
                  </m:oMath>
                </a14:m>
                <a:r>
                  <a:rPr lang="en-US" dirty="0"/>
                  <a:t> to a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𝐵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</m:oMath>
                </a14:m>
                <a:r>
                  <a:rPr lang="en-US" dirty="0"/>
                  <a:t> be a relation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𝐵</m:t>
                    </m:r>
                  </m:oMath>
                </a14:m>
                <a:r>
                  <a:rPr lang="en-US" dirty="0"/>
                  <a:t> to a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𝐶</m:t>
                    </m:r>
                    <m:r>
                      <a:rPr lang="en-US" b="0" i="1" smtClean="0">
                        <a:latin typeface="Cambria Math"/>
                      </a:rPr>
                      <m:t>.</m:t>
                    </m:r>
                  </m:oMath>
                </a14:m>
                <a:r>
                  <a:rPr lang="en-US" dirty="0"/>
                  <a:t> The composite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𝑅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</m:oMath>
                </a14:m>
                <a:r>
                  <a:rPr lang="en-US" dirty="0"/>
                  <a:t> is the relation consisting of ordered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  <m:r>
                          <a:rPr lang="en-US" b="0" i="1" smtClean="0">
                            <a:latin typeface="Cambria Math"/>
                          </a:rPr>
                          <m:t>, </m:t>
                        </m:r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  <a:ea typeface="Cambria Math"/>
                      </a:rPr>
                      <m:t>a</m:t>
                    </m:r>
                    <m:r>
                      <a:rPr lang="en-US" i="1" smtClean="0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𝐴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, 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𝑐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𝐶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,</m:t>
                    </m:r>
                  </m:oMath>
                </a14:m>
                <a:r>
                  <a:rPr lang="en-US" dirty="0"/>
                  <a:t> and for which their exists an element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  <a:ea typeface="Cambria Math"/>
                      </a:rPr>
                      <m:t>b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𝐵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  <a:ea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  <a:ea typeface="Cambria Math"/>
                      </a:rPr>
                      <m:t>a</m:t>
                    </m:r>
                    <m:r>
                      <a:rPr lang="en-US" b="0" i="0" smtClean="0">
                        <a:latin typeface="Cambria Math"/>
                        <a:ea typeface="Cambria Math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  <a:ea typeface="Cambria Math"/>
                      </a:rPr>
                      <m:t>b</m:t>
                    </m:r>
                    <m:r>
                      <a:rPr lang="en-US" b="0" i="0" smtClean="0">
                        <a:latin typeface="Cambria Math"/>
                        <a:ea typeface="Cambria Math"/>
                      </a:rPr>
                      <m:t>)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𝑅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  <a:ea typeface="Cambria Math"/>
                          </a:rPr>
                          <m:t>b</m:t>
                        </m:r>
                        <m:r>
                          <a:rPr lang="en-US">
                            <a:latin typeface="Cambria Math"/>
                            <a:ea typeface="Cambria Math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  <a:ea typeface="Cambria Math"/>
                          </a:rPr>
                          <m:t>c</m:t>
                        </m:r>
                      </m:e>
                    </m:d>
                    <m:r>
                      <a:rPr lang="en-US" i="1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𝑆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.</m:t>
                    </m:r>
                  </m:oMath>
                </a14:m>
                <a:r>
                  <a:rPr lang="en-US" dirty="0"/>
                  <a:t> We denote the composite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𝑅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°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𝑅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.</m:t>
                    </m:r>
                  </m:oMath>
                </a14:m>
                <a:endParaRPr lang="en-US" dirty="0"/>
              </a:p>
              <a:p>
                <a:pPr algn="just"/>
                <a:r>
                  <a:rPr lang="en-US" dirty="0"/>
                  <a:t>What is the composite of the relations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/>
                      </a:rPr>
                      <m:t> </m:t>
                    </m:r>
                    <m:r>
                      <a:rPr lang="en-US" i="1" dirty="0" smtClean="0">
                        <a:latin typeface="Cambria Math"/>
                      </a:rPr>
                      <m:t>𝑅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𝑆</m:t>
                    </m:r>
                  </m:oMath>
                </a14:m>
                <a:r>
                  <a:rPr lang="en-US" dirty="0"/>
                  <a:t>, where   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𝑅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the relation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{1, 2, 3} </m:t>
                    </m:r>
                    <m:r>
                      <a:rPr lang="en-US" i="1" dirty="0" smtClean="0">
                        <a:latin typeface="Cambria Math"/>
                      </a:rPr>
                      <m:t>𝑡𝑜</m:t>
                    </m:r>
                    <m:r>
                      <a:rPr lang="en-US" i="1" dirty="0" smtClean="0">
                        <a:latin typeface="Cambria Math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/>
                          </a:rPr>
                          <m:t>1, 2, 3, 4</m:t>
                        </m:r>
                      </m:e>
                    </m:d>
                  </m:oMath>
                </a14:m>
                <a:r>
                  <a:rPr lang="en-US" dirty="0"/>
                  <a:t> with </a:t>
                </a:r>
                <a:endParaRPr lang="en-US" i="1" dirty="0">
                  <a:latin typeface="Cambria Math"/>
                </a:endParaRPr>
              </a:p>
              <a:p>
                <a:pPr marL="0" indent="0" algn="just">
                  <a:buNone/>
                </a:pP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𝑅</m:t>
                    </m:r>
                    <m:r>
                      <a:rPr lang="en-US" i="1" dirty="0" smtClean="0">
                        <a:latin typeface="Cambria Math"/>
                      </a:rPr>
                      <m:t> = {(1, 1), (1, 4), (2, 3), (3, 1), (3, 4)} </m:t>
                    </m:r>
                  </m:oMath>
                </a14:m>
                <a:r>
                  <a:rPr lang="en-US" dirty="0"/>
                  <a:t>and </a:t>
                </a:r>
              </a:p>
              <a:p>
                <a:pPr marL="0" indent="0" algn="just">
                  <a:buNone/>
                </a:pPr>
                <a:r>
                  <a:rPr lang="en-US" i="1" dirty="0"/>
                  <a:t>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𝑆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the relation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{1, 2, 3, 4} </m:t>
                    </m:r>
                    <m:r>
                      <a:rPr lang="en-US" i="1" dirty="0" smtClean="0">
                        <a:latin typeface="Cambria Math"/>
                      </a:rPr>
                      <m:t>𝑡𝑜</m:t>
                    </m:r>
                    <m:r>
                      <a:rPr lang="en-US" i="1" dirty="0" smtClean="0">
                        <a:latin typeface="Cambria Math"/>
                      </a:rPr>
                      <m:t> {0, 1, 2} </m:t>
                    </m:r>
                  </m:oMath>
                </a14:m>
                <a:r>
                  <a:rPr lang="en-US" dirty="0"/>
                  <a:t>with </a:t>
                </a:r>
              </a:p>
              <a:p>
                <a:pPr marL="0" indent="0" algn="just">
                  <a:buNone/>
                </a:pPr>
                <a:r>
                  <a:rPr lang="en-US" i="1" dirty="0"/>
                  <a:t>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𝑆</m:t>
                    </m:r>
                    <m:r>
                      <a:rPr lang="en-US" i="1" dirty="0" smtClean="0">
                        <a:latin typeface="Cambria Math"/>
                      </a:rPr>
                      <m:t> = {(1, 0), (2, 0), (3, 1), (3, 2), (4, 1)}?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4"/>
                <a:stretch>
                  <a:fillRect l="-889" t="-625" r="-1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16A78-ADA4-4DAD-9481-82DF8CFE8C44}" type="datetime1">
              <a:rPr lang="en-US" smtClean="0"/>
              <a:t>11/8/2020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CSC102 - Discrete Structures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3CD99-146E-4B12-A886-CB06D1FDEB8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516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Combining Relations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𝑅</m:t>
                    </m:r>
                    <m:r>
                      <a:rPr lang="en-US" i="1" dirty="0" smtClean="0">
                        <a:latin typeface="Cambria Math"/>
                      </a:rPr>
                      <m:t> = </m:t>
                    </m:r>
                    <m:d>
                      <m:dPr>
                        <m:begChr m:val="{"/>
                        <m:endChr m:val="}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/>
                              </a:rPr>
                              <m:t>1, 1</m:t>
                            </m:r>
                          </m:e>
                        </m:d>
                        <m:r>
                          <a:rPr lang="en-US" i="1" dirty="0" smtClean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/>
                              </a:rPr>
                              <m:t>1, 4</m:t>
                            </m:r>
                          </m:e>
                        </m:d>
                        <m:r>
                          <a:rPr lang="en-US" i="1" dirty="0" smtClean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/>
                              </a:rPr>
                              <m:t>2, 3</m:t>
                            </m:r>
                          </m:e>
                        </m:d>
                        <m:r>
                          <a:rPr lang="en-US" i="1" dirty="0" smtClean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/>
                              </a:rPr>
                              <m:t>3, 1</m:t>
                            </m:r>
                          </m:e>
                        </m:d>
                        <m:r>
                          <a:rPr lang="en-US" i="1" dirty="0" smtClean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/>
                              </a:rPr>
                              <m:t>3, 4</m:t>
                            </m:r>
                          </m:e>
                        </m:d>
                      </m:e>
                    </m:d>
                  </m:oMath>
                </a14:m>
                <a:endParaRPr lang="en-US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/>
                        </a:rPr>
                        <m:t>𝑆</m:t>
                      </m:r>
                      <m:r>
                        <a:rPr lang="en-US" i="1" dirty="0" smtClean="0">
                          <a:latin typeface="Cambria Math"/>
                        </a:rPr>
                        <m:t> = 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 smtClean="0">
                                  <a:latin typeface="Cambria Math"/>
                                </a:rPr>
                                <m:t>1, 0</m:t>
                              </m:r>
                            </m:e>
                          </m:d>
                          <m:r>
                            <a:rPr lang="en-US" i="1" dirty="0" smtClean="0">
                              <a:latin typeface="Cambria Math"/>
                            </a:rPr>
                            <m:t>, </m:t>
                          </m:r>
                          <m:d>
                            <m:d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 smtClean="0">
                                  <a:latin typeface="Cambria Math"/>
                                </a:rPr>
                                <m:t>2, 0</m:t>
                              </m:r>
                            </m:e>
                          </m:d>
                          <m:r>
                            <a:rPr lang="en-US" i="1" dirty="0" smtClean="0">
                              <a:latin typeface="Cambria Math"/>
                            </a:rPr>
                            <m:t>, </m:t>
                          </m:r>
                          <m:d>
                            <m:d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 smtClean="0">
                                  <a:latin typeface="Cambria Math"/>
                                </a:rPr>
                                <m:t>3, 1</m:t>
                              </m:r>
                            </m:e>
                          </m:d>
                          <m:r>
                            <a:rPr lang="en-US" i="1" dirty="0" smtClean="0">
                              <a:latin typeface="Cambria Math"/>
                            </a:rPr>
                            <m:t>, </m:t>
                          </m:r>
                          <m:d>
                            <m:d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 smtClean="0">
                                  <a:latin typeface="Cambria Math"/>
                                </a:rPr>
                                <m:t>3, 2</m:t>
                              </m:r>
                            </m:e>
                          </m:d>
                          <m:r>
                            <a:rPr lang="en-US" i="1" dirty="0" smtClean="0">
                              <a:latin typeface="Cambria Math"/>
                            </a:rPr>
                            <m:t>, </m:t>
                          </m:r>
                          <m:d>
                            <m:d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 smtClean="0">
                                  <a:latin typeface="Cambria Math"/>
                                </a:rPr>
                                <m:t>4, 1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𝑆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°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𝑅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16A78-ADA4-4DAD-9481-82DF8CFE8C44}" type="datetime1">
              <a:rPr lang="en-US" smtClean="0"/>
              <a:t>11/8/2020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CSC102 - Discrete Structures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3CD99-146E-4B12-A886-CB06D1FDEB82}" type="slidenum">
              <a:rPr lang="en-US" smtClean="0"/>
              <a:t>31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515F4A-EBCD-4E4A-B1A2-25B762CD4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895600"/>
            <a:ext cx="78486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4971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Exercise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Find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/>
                      </a:rPr>
                      <m:t>𝑅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°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𝑅</m:t>
                    </m:r>
                  </m:oMath>
                </a14:m>
                <a:r>
                  <a:rPr lang="en-US" dirty="0"/>
                  <a:t>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Let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/>
                      </a:rPr>
                      <m:t>𝑅</m:t>
                    </m:r>
                    <m:r>
                      <a:rPr lang="en-US" i="1" dirty="0" smtClean="0">
                        <a:latin typeface="Cambria Math"/>
                      </a:rPr>
                      <m:t> = </m:t>
                    </m:r>
                    <m:d>
                      <m:dPr>
                        <m:begChr m:val="{"/>
                        <m:endChr m:val="}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 smtClean="0">
                                <a:latin typeface="Cambria Math"/>
                              </a:rPr>
                              <m:t>1, 1</m:t>
                            </m:r>
                          </m:e>
                        </m:d>
                        <m:r>
                          <a:rPr lang="en-US" i="1" dirty="0" smtClean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 dirty="0" smtClean="0">
                                <a:latin typeface="Cambria Math"/>
                              </a:rPr>
                              <m:t>,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i="1" dirty="0" smtClean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i="1" dirty="0" smtClean="0">
                                <a:latin typeface="Cambria Math"/>
                              </a:rPr>
                              <m:t>,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i="1" dirty="0" smtClean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i="1" dirty="0" smtClean="0">
                                <a:latin typeface="Cambria Math"/>
                              </a:rPr>
                              <m:t>,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Find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𝑆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°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𝑅</m:t>
                    </m:r>
                  </m:oMath>
                </a14:m>
                <a:r>
                  <a:rPr lang="en-US" dirty="0"/>
                  <a:t> using matrix representing of the relations.     Let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/>
                      </a:rPr>
                      <m:t> </m:t>
                    </m:r>
                    <m:r>
                      <a:rPr lang="en-US" i="1" dirty="0">
                        <a:latin typeface="Cambria Math"/>
                      </a:rPr>
                      <m:t>𝑅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the relation from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{1, 2, 3} </m:t>
                    </m:r>
                    <m:r>
                      <a:rPr lang="en-US" i="1" dirty="0">
                        <a:latin typeface="Cambria Math"/>
                      </a:rPr>
                      <m:t>𝑡𝑜</m:t>
                    </m:r>
                    <m:r>
                      <a:rPr lang="en-US" i="1" dirty="0">
                        <a:latin typeface="Cambria Math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/>
                          </a:rPr>
                          <m:t>1, 2, 3, 4</m:t>
                        </m:r>
                      </m:e>
                    </m:d>
                  </m:oMath>
                </a14:m>
                <a:r>
                  <a:rPr lang="en-US" dirty="0"/>
                  <a:t> with </a:t>
                </a:r>
                <a:endParaRPr lang="en-US" i="1" dirty="0">
                  <a:latin typeface="Cambria Math"/>
                </a:endParaRPr>
              </a:p>
              <a:p>
                <a:pPr marL="274320" lvl="1" indent="0" algn="just">
                  <a:buNone/>
                </a:pPr>
                <a:r>
                  <a:rPr lang="en-US" sz="2400" dirty="0"/>
                  <a:t> 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/>
                      </a:rPr>
                      <m:t>𝑅</m:t>
                    </m:r>
                    <m:r>
                      <a:rPr lang="en-US" sz="2400" i="1" dirty="0">
                        <a:latin typeface="Cambria Math"/>
                      </a:rPr>
                      <m:t> = {(1, 1), (1, 4), (2, 3), (3, 1), (3, 4)} </m:t>
                    </m:r>
                  </m:oMath>
                </a14:m>
                <a:r>
                  <a:rPr lang="en-US" sz="2400" dirty="0"/>
                  <a:t>and </a:t>
                </a:r>
              </a:p>
              <a:p>
                <a:pPr marL="274320" lvl="1" indent="0" algn="just">
                  <a:buNone/>
                </a:pPr>
                <a:r>
                  <a:rPr lang="en-US" sz="2400" i="1" dirty="0"/>
                  <a:t> 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/>
                      </a:rPr>
                      <m:t>𝑆</m:t>
                    </m:r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is the relation from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/>
                      </a:rPr>
                      <m:t>{1, 2, 3, 4} </m:t>
                    </m:r>
                    <m:r>
                      <a:rPr lang="en-US" sz="2400" i="1" dirty="0">
                        <a:latin typeface="Cambria Math"/>
                      </a:rPr>
                      <m:t>𝑡𝑜</m:t>
                    </m:r>
                    <m:r>
                      <a:rPr lang="en-US" sz="2400" i="1" dirty="0">
                        <a:latin typeface="Cambria Math"/>
                      </a:rPr>
                      <m:t> {0, 1, 2} </m:t>
                    </m:r>
                  </m:oMath>
                </a14:m>
                <a:r>
                  <a:rPr lang="en-US" sz="2400" dirty="0"/>
                  <a:t>with </a:t>
                </a:r>
              </a:p>
              <a:p>
                <a:pPr marL="274320" lvl="1" indent="0" algn="just">
                  <a:buNone/>
                </a:pPr>
                <a:r>
                  <a:rPr lang="en-US" sz="2400" i="1" dirty="0"/>
                  <a:t> 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/>
                      </a:rPr>
                      <m:t>𝑆</m:t>
                    </m:r>
                    <m:r>
                      <a:rPr lang="en-US" sz="2400" i="1" dirty="0">
                        <a:latin typeface="Cambria Math"/>
                      </a:rPr>
                      <m:t> = </m:t>
                    </m:r>
                    <m:d>
                      <m:dPr>
                        <m:begChr m:val="{"/>
                        <m:endChr m:val="}"/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/>
                              </a:rPr>
                              <m:t>1, 0</m:t>
                            </m:r>
                          </m:e>
                        </m:d>
                        <m:r>
                          <a:rPr 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/>
                              </a:rPr>
                              <m:t>2, 0</m:t>
                            </m:r>
                          </m:e>
                        </m:d>
                        <m:r>
                          <a:rPr 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/>
                              </a:rPr>
                              <m:t>3, 1</m:t>
                            </m:r>
                          </m:e>
                        </m:d>
                        <m:r>
                          <a:rPr 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/>
                              </a:rPr>
                              <m:t>3, 2</m:t>
                            </m:r>
                          </m:e>
                        </m:d>
                        <m:r>
                          <a:rPr 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/>
                              </a:rPr>
                              <m:t>4, 1</m:t>
                            </m:r>
                          </m:e>
                        </m:d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  <a:p>
                <a:pPr marL="457200" indent="-457200" algn="just">
                  <a:buFont typeface="+mj-lt"/>
                  <a:buAutoNum type="arabicPeriod"/>
                </a:pPr>
                <a:endParaRPr lang="en-US" sz="28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667" t="-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16A78-ADA4-4DAD-9481-82DF8CFE8C44}" type="datetime1">
              <a:rPr lang="en-US" smtClean="0"/>
              <a:t>11/8/2020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CSC102 - Discrete Structures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3CD99-146E-4B12-A886-CB06D1FDEB8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0388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5C5A3-51D8-4C47-98F3-494B64FDC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Exercise</a:t>
            </a:r>
            <a:endParaRPr lang="en-US" sz="32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4BEA8F-ED32-41BC-9A0A-6CB059F206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905000"/>
            <a:ext cx="7620000" cy="27432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7267A-B254-4043-BEC7-2D0B7B695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5009E-EC60-42B9-9949-23D72E7C11B2}" type="datetime1">
              <a:rPr lang="en-US" smtClean="0"/>
              <a:t>11/8/2020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FA981-8DF9-4E79-8E77-BEFF1F969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CSC102 - Discrete Structures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D3025-161F-43F0-B5FA-A3E3C8145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3CD99-146E-4B12-A886-CB06D1FDEB8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502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Parenthood ('x is the parent of y')</a:t>
                </a:r>
              </a:p>
              <a:p>
                <a:r>
                  <a:rPr lang="en-US" dirty="0"/>
                  <a:t>Brotherhood ('x is the brother of y')</a:t>
                </a:r>
              </a:p>
              <a:p>
                <a:r>
                  <a:rPr lang="en-US" dirty="0"/>
                  <a:t>Neighborhood ('x is the neighbor of y')</a:t>
                </a:r>
              </a:p>
              <a:p>
                <a:r>
                  <a:rPr lang="en-US" dirty="0"/>
                  <a:t>Ownership ('x is the owner of </a:t>
                </a:r>
                <a:r>
                  <a:rPr lang="en-US"/>
                  <a:t>y‘)</a:t>
                </a:r>
                <a:endParaRPr lang="en-US" sz="2000" dirty="0"/>
              </a:p>
              <a:p>
                <a:r>
                  <a:rPr lang="en-US" dirty="0"/>
                  <a:t>'x divides y'</a:t>
                </a:r>
              </a:p>
              <a:p>
                <a:r>
                  <a:rPr lang="en-US" dirty="0"/>
                  <a:t>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≤ </m:t>
                    </m:r>
                  </m:oMath>
                </a14:m>
                <a:r>
                  <a:rPr lang="en-US" dirty="0"/>
                  <a:t>y</a:t>
                </a:r>
              </a:p>
              <a:p>
                <a:r>
                  <a:rPr lang="en-US" dirty="0"/>
                  <a:t>x = y</a:t>
                </a:r>
              </a:p>
              <a:p>
                <a:r>
                  <a:rPr lang="en-US" dirty="0"/>
                  <a:t>x &lt; 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4"/>
                <a:stretch>
                  <a:fillRect l="-593" t="-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36AD5-D50F-44D4-ACC2-B2F6584D3852}" type="datetime1">
              <a:rPr lang="en-US" smtClean="0"/>
              <a:t>11/8/2020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CSC102 - Discrete Structures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3CD99-146E-4B12-A886-CB06D1FDEB8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5708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Chapter Reading and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Chapter  # 9</a:t>
            </a:r>
          </a:p>
          <a:p>
            <a:pPr marL="0" indent="0" algn="ctr">
              <a:buNone/>
            </a:pPr>
            <a:r>
              <a:rPr lang="en-US" dirty="0"/>
              <a:t>Topic # 9.1 </a:t>
            </a:r>
          </a:p>
          <a:p>
            <a:pPr marL="0" indent="0" algn="ctr">
              <a:buNone/>
            </a:pPr>
            <a:r>
              <a:rPr lang="en-US"/>
              <a:t>Q-1,2,3,10,11,18,30,32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Topic # 9.3</a:t>
            </a:r>
          </a:p>
          <a:p>
            <a:pPr marL="0" indent="0" algn="ctr">
              <a:buNone/>
            </a:pPr>
            <a:r>
              <a:rPr lang="en-US" dirty="0"/>
              <a:t>Q-1,2,3,4,5,6,7,8,13-c,14,23-28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A4E5-3D1B-4822-B4F1-6C2AADC26B09}" type="datetime1">
              <a:rPr lang="en-US" smtClean="0"/>
              <a:t>11/8/2020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CSC102 - Discrete Structures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3CD99-146E-4B12-A886-CB06D1FDEB8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800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Cartesian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just"/>
                <a:r>
                  <a:rPr lang="en-US" dirty="0"/>
                  <a:t>The Cartesian product of sets A and B, denoted by A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US" dirty="0"/>
                  <a:t> B, is the set of all ordered pairs of elements from A and B.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𝐴</m:t>
                    </m:r>
                    <m:r>
                      <a:rPr lang="en-US" b="0" i="1" smtClean="0">
                        <a:latin typeface="Cambria Math"/>
                      </a:rPr>
                      <m:t> ×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𝐵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={(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𝑎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𝑏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)|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𝑎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𝐴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 </m:t>
                    </m:r>
                    <m:nary>
                      <m:naryPr>
                        <m:chr m:val="⋀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𝑏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∈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𝐵</m:t>
                        </m:r>
                      </m:e>
                    </m:nary>
                    <m:r>
                      <a:rPr lang="en-US" b="0" i="1" smtClean="0">
                        <a:latin typeface="Cambria Math"/>
                        <a:ea typeface="Cambria Math"/>
                      </a:rPr>
                      <m:t>}</m:t>
                    </m:r>
                  </m:oMath>
                </a14:m>
                <a:endParaRPr lang="en-US" b="0" dirty="0">
                  <a:ea typeface="Cambria Math"/>
                </a:endParaRPr>
              </a:p>
              <a:p>
                <a:pPr algn="just"/>
                <a:endParaRPr lang="en-US" b="0" dirty="0">
                  <a:ea typeface="Cambria Math"/>
                </a:endParaRPr>
              </a:p>
              <a:p>
                <a:pPr algn="just"/>
                <a:r>
                  <a:rPr lang="en-US" dirty="0"/>
                  <a:t>The elements of the Cartesian product are ordered pairs. In particular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/>
                        <a:ea typeface="Cambria Math"/>
                      </a:rPr>
                      <m:t>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𝑎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=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𝑐</m:t>
                        </m:r>
                      </m:e>
                    </m:d>
                    <m:r>
                      <a:rPr lang="en-US" b="0" i="1" smtClean="0">
                        <a:latin typeface="Cambria Math"/>
                        <a:ea typeface="Cambria Math"/>
                      </a:rPr>
                      <m:t> ⋀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(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𝑏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𝑑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algn="just"/>
                <a:endParaRPr lang="en-US" dirty="0"/>
              </a:p>
              <a:p>
                <a:pPr algn="just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 dirty="0" smtClean="0">
                            <a:latin typeface="Cambria Math"/>
                          </a:rPr>
                          <m:t>1</m:t>
                        </m:r>
                        <m:r>
                          <a:rPr lang="it-IT" i="1" dirty="0">
                            <a:latin typeface="Cambria Math"/>
                          </a:rPr>
                          <m:t>,</m:t>
                        </m:r>
                        <m:r>
                          <a:rPr lang="it-IT" i="1" dirty="0" smtClean="0">
                            <a:latin typeface="Cambria Math"/>
                          </a:rPr>
                          <m:t> 2</m:t>
                        </m:r>
                      </m:e>
                    </m:d>
                    <m:r>
                      <a:rPr lang="en-US" i="1">
                        <a:latin typeface="Cambria Math"/>
                        <a:ea typeface="Cambria Math"/>
                      </a:rPr>
                      <m:t>×</m:t>
                    </m:r>
                    <m:d>
                      <m:dPr>
                        <m:begChr m:val="{"/>
                        <m:endChr m:val="}"/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 dirty="0" smtClean="0">
                            <a:latin typeface="Cambria Math"/>
                          </a:rPr>
                          <m:t>𝑎</m:t>
                        </m:r>
                        <m:r>
                          <a:rPr lang="it-IT" i="1" dirty="0">
                            <a:latin typeface="Cambria Math"/>
                          </a:rPr>
                          <m:t>,</m:t>
                        </m:r>
                        <m:r>
                          <a:rPr lang="it-IT" i="1" dirty="0" smtClean="0">
                            <a:latin typeface="Cambria Math"/>
                          </a:rPr>
                          <m:t> </m:t>
                        </m:r>
                        <m:r>
                          <a:rPr lang="it-IT" i="1" dirty="0" smtClean="0">
                            <a:latin typeface="Cambria Math"/>
                          </a:rPr>
                          <m:t>𝑏</m:t>
                        </m:r>
                      </m:e>
                    </m:d>
                    <m:r>
                      <a:rPr lang="it-IT" i="1" dirty="0">
                        <a:latin typeface="Cambria Math"/>
                      </a:rPr>
                      <m:t>= </m:t>
                    </m:r>
                    <m:d>
                      <m:dPr>
                        <m:begChr m:val="{"/>
                        <m:endChr m:val="}"/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 dirty="0" smtClean="0">
                                <a:latin typeface="Cambria Math"/>
                              </a:rPr>
                              <m:t>1,</m:t>
                            </m:r>
                            <m:r>
                              <a:rPr lang="it-IT" i="1" dirty="0" smtClean="0">
                                <a:latin typeface="Cambria Math"/>
                              </a:rPr>
                              <m:t>𝑎</m:t>
                            </m:r>
                          </m:e>
                        </m:d>
                        <m:r>
                          <a:rPr lang="it-IT" i="1" dirty="0" smtClean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it-IT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 dirty="0" smtClean="0">
                                <a:latin typeface="Cambria Math"/>
                              </a:rPr>
                              <m:t>1, </m:t>
                            </m:r>
                            <m:r>
                              <a:rPr lang="it-IT" i="1" dirty="0">
                                <a:latin typeface="Cambria Math"/>
                              </a:rPr>
                              <m:t>𝑏</m:t>
                            </m:r>
                          </m:e>
                        </m:d>
                        <m:r>
                          <a:rPr lang="it-IT" i="1" dirty="0" smtClean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it-IT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 dirty="0" smtClean="0">
                                <a:latin typeface="Cambria Math"/>
                              </a:rPr>
                              <m:t>2, </m:t>
                            </m:r>
                            <m:r>
                              <a:rPr lang="it-IT" i="1" dirty="0">
                                <a:latin typeface="Cambria Math"/>
                              </a:rPr>
                              <m:t>𝑎</m:t>
                            </m:r>
                          </m:e>
                        </m:d>
                        <m:r>
                          <a:rPr lang="it-IT" i="1" dirty="0" smtClean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it-IT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 dirty="0" smtClean="0">
                                <a:latin typeface="Cambria Math"/>
                              </a:rPr>
                              <m:t>2, </m:t>
                            </m:r>
                            <m:r>
                              <a:rPr lang="it-IT" i="1" dirty="0">
                                <a:latin typeface="Cambria Math"/>
                              </a:rPr>
                              <m:t>𝑏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 algn="just"/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{</m:t>
                    </m:r>
                    <m:r>
                      <a:rPr lang="en-US" i="1" dirty="0" err="1" smtClean="0">
                        <a:latin typeface="Cambria Math"/>
                      </a:rPr>
                      <m:t>𝑀𝑜𝑛</m:t>
                    </m:r>
                    <m:r>
                      <a:rPr lang="en-US" i="1" dirty="0" err="1" smtClean="0">
                        <a:latin typeface="Cambria Math"/>
                      </a:rPr>
                      <m:t>,</m:t>
                    </m:r>
                    <m:r>
                      <a:rPr lang="en-US" i="1" dirty="0" err="1" smtClean="0">
                        <a:latin typeface="Cambria Math"/>
                      </a:rPr>
                      <m:t>𝑇𝑢𝑒</m:t>
                    </m:r>
                    <m:r>
                      <a:rPr lang="en-US" i="1" dirty="0" smtClean="0">
                        <a:latin typeface="Cambria Math"/>
                      </a:rPr>
                      <m:t>}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i="1" dirty="0">
                        <a:latin typeface="Cambria Math"/>
                      </a:rPr>
                      <m:t>{</m:t>
                    </m:r>
                    <m:r>
                      <a:rPr lang="en-US" i="1" dirty="0" smtClean="0">
                        <a:latin typeface="Cambria Math"/>
                      </a:rPr>
                      <m:t>𝐽𝑎𝑛</m:t>
                    </m:r>
                    <m:r>
                      <a:rPr lang="en-US" i="1" dirty="0">
                        <a:latin typeface="Cambria Math"/>
                      </a:rPr>
                      <m:t>,</m:t>
                    </m:r>
                    <m:r>
                      <a:rPr lang="en-US" i="1" dirty="0" smtClean="0">
                        <a:latin typeface="Cambria Math"/>
                      </a:rPr>
                      <m:t> </m:t>
                    </m:r>
                    <m:r>
                      <a:rPr lang="en-US" i="1" dirty="0" smtClean="0">
                        <a:latin typeface="Cambria Math"/>
                      </a:rPr>
                      <m:t>𝐹𝑒𝑏</m:t>
                    </m:r>
                    <m:r>
                      <a:rPr lang="en-US" i="1" dirty="0" smtClean="0">
                        <a:latin typeface="Cambria Math"/>
                      </a:rPr>
                      <m:t>} = {(</m:t>
                    </m:r>
                    <m:r>
                      <a:rPr lang="en-US" i="1" dirty="0" smtClean="0">
                        <a:latin typeface="Cambria Math"/>
                      </a:rPr>
                      <m:t>𝑀𝑜𝑛</m:t>
                    </m:r>
                    <m:r>
                      <a:rPr lang="en-US" i="1" dirty="0" smtClean="0">
                        <a:latin typeface="Cambria Math"/>
                      </a:rPr>
                      <m:t>, </m:t>
                    </m:r>
                    <m:r>
                      <a:rPr lang="en-US" i="1" dirty="0">
                        <a:latin typeface="Cambria Math"/>
                      </a:rPr>
                      <m:t>𝐽𝑎𝑛</m:t>
                    </m:r>
                    <m:r>
                      <a:rPr lang="en-US" i="1" dirty="0" smtClean="0">
                        <a:latin typeface="Cambria Math"/>
                      </a:rPr>
                      <m:t>), </m:t>
                    </m:r>
                    <m:r>
                      <a:rPr lang="en-US" i="1" dirty="0">
                        <a:latin typeface="Cambria Math"/>
                      </a:rPr>
                      <m:t>(</m:t>
                    </m:r>
                    <m:r>
                      <a:rPr lang="en-US" i="1" dirty="0" smtClean="0">
                        <a:latin typeface="Cambria Math"/>
                      </a:rPr>
                      <m:t>𝑀𝑜𝑛</m:t>
                    </m:r>
                    <m:r>
                      <a:rPr lang="en-US" i="1" dirty="0" smtClean="0">
                        <a:latin typeface="Cambria Math"/>
                      </a:rPr>
                      <m:t>, </m:t>
                    </m:r>
                    <m:r>
                      <a:rPr lang="en-US" i="1" dirty="0">
                        <a:latin typeface="Cambria Math"/>
                      </a:rPr>
                      <m:t>𝐹𝑒𝑏</m:t>
                    </m:r>
                    <m:r>
                      <a:rPr lang="en-US" i="1" dirty="0" smtClean="0">
                        <a:latin typeface="Cambria Math"/>
                      </a:rPr>
                      <m:t>), </m:t>
                    </m:r>
                    <m:r>
                      <a:rPr lang="en-US" i="1" dirty="0">
                        <a:latin typeface="Cambria Math"/>
                      </a:rPr>
                      <m:t>(</m:t>
                    </m:r>
                    <m:r>
                      <a:rPr lang="en-US" i="1" dirty="0" smtClean="0">
                        <a:latin typeface="Cambria Math"/>
                      </a:rPr>
                      <m:t>𝑇𝑢𝑒</m:t>
                    </m:r>
                    <m:r>
                      <a:rPr lang="en-US" i="1" dirty="0" smtClean="0">
                        <a:latin typeface="Cambria Math"/>
                      </a:rPr>
                      <m:t>, </m:t>
                    </m:r>
                    <m:r>
                      <a:rPr lang="en-US" i="1" dirty="0">
                        <a:latin typeface="Cambria Math"/>
                      </a:rPr>
                      <m:t>𝐽𝑎𝑛</m:t>
                    </m:r>
                    <m:r>
                      <a:rPr lang="en-US" i="1" dirty="0" smtClean="0">
                        <a:latin typeface="Cambria Math"/>
                      </a:rPr>
                      <m:t>), </m:t>
                    </m:r>
                    <m:r>
                      <a:rPr lang="en-US" i="1" dirty="0">
                        <a:latin typeface="Cambria Math"/>
                      </a:rPr>
                      <m:t>(</m:t>
                    </m:r>
                    <m:r>
                      <a:rPr lang="en-US" i="1" dirty="0" smtClean="0">
                        <a:latin typeface="Cambria Math"/>
                      </a:rPr>
                      <m:t>𝑇𝑢𝑒</m:t>
                    </m:r>
                    <m:r>
                      <a:rPr lang="en-US" i="1" dirty="0" smtClean="0">
                        <a:latin typeface="Cambria Math"/>
                      </a:rPr>
                      <m:t>, </m:t>
                    </m:r>
                    <m:r>
                      <a:rPr lang="en-US" i="1" dirty="0">
                        <a:latin typeface="Cambria Math"/>
                      </a:rPr>
                      <m:t>𝐹𝑒𝑏</m:t>
                    </m:r>
                    <m:r>
                      <a:rPr lang="en-US" i="1" dirty="0" smtClean="0">
                        <a:latin typeface="Cambria Math"/>
                      </a:rPr>
                      <m:t>)}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4"/>
                <a:stretch>
                  <a:fillRect l="-593" t="-875" r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50723-39B1-49EE-81E5-D44179518A38}" type="datetime1">
              <a:rPr lang="en-US" smtClean="0"/>
              <a:t>11/8/2020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CSC102 - Discrete Structures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3CD99-146E-4B12-A886-CB06D1FDEB8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036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Cartesian Product of More Than Two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Instead of ordered pairs we may consider ordered triples, or, more general, k-tuples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(</m:t>
                    </m:r>
                    <m:r>
                      <a:rPr lang="en-US" i="1" dirty="0" smtClean="0">
                        <a:latin typeface="Cambria Math"/>
                      </a:rPr>
                      <m:t>𝑎</m:t>
                    </m:r>
                    <m:r>
                      <a:rPr lang="en-US" i="1" dirty="0">
                        <a:latin typeface="Cambria Math"/>
                      </a:rPr>
                      <m:t>, </m:t>
                    </m:r>
                    <m:r>
                      <a:rPr lang="en-US" i="1" dirty="0">
                        <a:latin typeface="Cambria Math"/>
                      </a:rPr>
                      <m:t>𝑏</m:t>
                    </m:r>
                    <m:r>
                      <a:rPr lang="en-US" i="1" dirty="0">
                        <a:latin typeface="Cambria Math"/>
                      </a:rPr>
                      <m:t>), </m:t>
                    </m:r>
                  </m:oMath>
                </a14:m>
                <a:r>
                  <a:rPr lang="en-US" dirty="0"/>
                  <a:t>an ordered pair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(</m:t>
                    </m:r>
                    <m:r>
                      <a:rPr lang="en-US" i="1" dirty="0" smtClean="0">
                        <a:latin typeface="Cambria Math"/>
                      </a:rPr>
                      <m:t>𝑎</m:t>
                    </m:r>
                    <m:r>
                      <a:rPr lang="en-US" i="1" dirty="0">
                        <a:latin typeface="Cambria Math"/>
                      </a:rPr>
                      <m:t>,</m:t>
                    </m:r>
                    <m:r>
                      <a:rPr lang="en-US" i="1" dirty="0" smtClean="0">
                        <a:latin typeface="Cambria Math"/>
                      </a:rPr>
                      <m:t> </m:t>
                    </m:r>
                    <m:r>
                      <a:rPr lang="en-US" i="1" dirty="0" smtClean="0">
                        <a:latin typeface="Cambria Math"/>
                      </a:rPr>
                      <m:t>𝑏</m:t>
                    </m:r>
                    <m:r>
                      <a:rPr lang="en-US" i="1" dirty="0" smtClean="0">
                        <a:latin typeface="Cambria Math"/>
                      </a:rPr>
                      <m:t>, </m:t>
                    </m:r>
                    <m:r>
                      <a:rPr lang="en-US" i="1" dirty="0">
                        <a:latin typeface="Cambria Math"/>
                      </a:rPr>
                      <m:t>𝑐</m:t>
                    </m:r>
                    <m:r>
                      <a:rPr lang="en-US" i="1" dirty="0">
                        <a:latin typeface="Cambria Math"/>
                      </a:rPr>
                      <m:t>), </m:t>
                    </m:r>
                  </m:oMath>
                </a14:m>
                <a:r>
                  <a:rPr lang="en-US" dirty="0"/>
                  <a:t>an ordered triple</a:t>
                </a:r>
              </a:p>
              <a:p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𝑎</m:t>
                    </m:r>
                    <m:r>
                      <a:rPr lang="en-US" i="1" dirty="0">
                        <a:latin typeface="Cambria Math"/>
                      </a:rPr>
                      <m:t>,</m:t>
                    </m:r>
                    <m:r>
                      <a:rPr lang="en-US" i="1" dirty="0" smtClean="0">
                        <a:latin typeface="Cambria Math"/>
                      </a:rPr>
                      <m:t> </m:t>
                    </m:r>
                    <m:r>
                      <a:rPr lang="en-US" i="1" dirty="0" smtClean="0">
                        <a:latin typeface="Cambria Math"/>
                      </a:rPr>
                      <m:t>𝑏</m:t>
                    </m:r>
                    <m:r>
                      <a:rPr lang="en-US" i="1" dirty="0" smtClean="0">
                        <a:latin typeface="Cambria Math"/>
                      </a:rPr>
                      <m:t>, </m:t>
                    </m:r>
                    <m:r>
                      <a:rPr lang="en-US" i="1" dirty="0" smtClean="0">
                        <a:latin typeface="Cambria Math"/>
                      </a:rPr>
                      <m:t>𝑐</m:t>
                    </m:r>
                    <m:r>
                      <a:rPr lang="en-US" i="1" dirty="0" smtClean="0">
                        <a:latin typeface="Cambria Math"/>
                      </a:rPr>
                      <m:t>, </m:t>
                    </m:r>
                    <m:r>
                      <a:rPr lang="en-US" i="1" dirty="0">
                        <a:latin typeface="Cambria Math"/>
                      </a:rPr>
                      <m:t>𝑑</m:t>
                    </m:r>
                    <m:r>
                      <a:rPr lang="en-US" i="1" dirty="0">
                        <a:latin typeface="Cambria Math"/>
                      </a:rPr>
                      <m:t>), </m:t>
                    </m:r>
                  </m:oMath>
                </a14:m>
                <a:r>
                  <a:rPr lang="en-US" dirty="0"/>
                  <a:t>an ordered quadruple</a:t>
                </a:r>
              </a:p>
              <a:p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), a k-tuple</a:t>
                </a:r>
              </a:p>
              <a:p>
                <a:endParaRPr lang="en-US" dirty="0"/>
              </a:p>
              <a:p>
                <a:r>
                  <a:rPr lang="en-US" dirty="0"/>
                  <a:t>Pairs, triples, quadruples, and k-tuples are elements of Cartesian products of 3, 4, and k sets, respectively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4"/>
                <a:stretch>
                  <a:fillRect l="-593" r="-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C490B-BAC5-4BC6-A0BC-CF12649C2F67}" type="datetime1">
              <a:rPr lang="en-US" smtClean="0"/>
              <a:t>11/8/2020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CSC102 - Discrete Structures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3CD99-146E-4B12-A886-CB06D1FDEB8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940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Relations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endParaRPr lang="en-US" dirty="0"/>
          </a:p>
          <a:p>
            <a:pPr algn="just"/>
            <a:r>
              <a:rPr lang="en-US" dirty="0"/>
              <a:t>Relationship between elements of sets are represented using the structure called a relation, which is just a subset of the cartesian product of sets. 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6651D-07A5-4538-BA42-611A5F45D1E7}" type="datetime1">
              <a:rPr lang="en-US" smtClean="0"/>
              <a:t>11/8/2020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CSC102 - Discrete Structures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3CD99-146E-4B12-A886-CB06D1FDEB8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290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Binary 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Let A and B be sets. A binary relation from set  A to set B is any subset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𝐴</m:t>
                    </m:r>
                    <m:r>
                      <a:rPr lang="en-US" i="1">
                        <a:latin typeface="Cambria Math"/>
                      </a:rPr>
                      <m:t> ×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𝐵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Binary relations represent relationship between two sets.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4"/>
                <a:stretch>
                  <a:fillRect l="-593" t="-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43230-7787-4206-82BC-98485CB11F19}" type="datetime1">
              <a:rPr lang="en-US" smtClean="0"/>
              <a:t>11/8/2020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CSC102 - Discrete Structures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3CD99-146E-4B12-A886-CB06D1FDEB8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022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굴림" pitchFamily="50" charset="-127"/>
                        <a:sym typeface="Symbol" pitchFamily="18" charset="2"/>
                      </a:rPr>
                      <m:t>𝐴</m:t>
                    </m:r>
                    <m:r>
                      <a:rPr lang="en-US" altLang="ko-KR" i="1" dirty="0" smtClean="0">
                        <a:latin typeface="Cambria Math"/>
                        <a:ea typeface="굴림" pitchFamily="50" charset="-127"/>
                        <a:sym typeface="Symbol" pitchFamily="18" charset="2"/>
                      </a:rPr>
                      <m:t> = {</m:t>
                    </m:r>
                    <m:r>
                      <a:rPr lang="en-US" altLang="ko-KR" i="1" dirty="0" smtClean="0">
                        <a:latin typeface="Cambria Math"/>
                        <a:ea typeface="굴림" pitchFamily="50" charset="-127"/>
                        <a:sym typeface="Symbol" pitchFamily="18" charset="2"/>
                      </a:rPr>
                      <m:t>𝐴𝑙𝑖</m:t>
                    </m:r>
                    <m:r>
                      <a:rPr lang="en-US" altLang="ko-KR" i="1" dirty="0" smtClean="0">
                        <a:latin typeface="Cambria Math"/>
                        <a:ea typeface="굴림" pitchFamily="50" charset="-127"/>
                        <a:sym typeface="Symbol" pitchFamily="18" charset="2"/>
                      </a:rPr>
                      <m:t>, </m:t>
                    </m:r>
                    <m:r>
                      <a:rPr lang="en-US" altLang="ko-KR" i="1" dirty="0" err="1" smtClean="0">
                        <a:latin typeface="Cambria Math"/>
                        <a:ea typeface="굴림" pitchFamily="50" charset="-127"/>
                        <a:sym typeface="Symbol" pitchFamily="18" charset="2"/>
                      </a:rPr>
                      <m:t>𝐽𝑢𝑛𝑎𝑖𝑑</m:t>
                    </m:r>
                    <m:r>
                      <a:rPr lang="en-US" altLang="ko-KR" i="1" dirty="0" smtClean="0">
                        <a:latin typeface="Cambria Math"/>
                        <a:ea typeface="굴림" pitchFamily="50" charset="-127"/>
                        <a:sym typeface="Symbol" pitchFamily="18" charset="2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굴림" pitchFamily="50" charset="-127"/>
                        <a:sym typeface="Symbol" pitchFamily="18" charset="2"/>
                      </a:rPr>
                      <m:t>𝐻𝑎𝑠𝑠𝑎𝑛</m:t>
                    </m:r>
                    <m:r>
                      <a:rPr lang="en-US" altLang="ko-KR" i="1" dirty="0" smtClean="0">
                        <a:latin typeface="Cambria Math"/>
                        <a:ea typeface="굴림" pitchFamily="50" charset="-127"/>
                        <a:sym typeface="Symbol" pitchFamily="18" charset="2"/>
                      </a:rPr>
                      <m:t>}    </m:t>
                    </m:r>
                  </m:oMath>
                </a14:m>
                <a:endParaRPr lang="en-US" altLang="ko-KR" dirty="0">
                  <a:ea typeface="굴림" pitchFamily="50" charset="-127"/>
                  <a:sym typeface="Symbol" pitchFamily="18" charset="2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굴림" pitchFamily="50" charset="-127"/>
                        <a:sym typeface="Symbol" pitchFamily="18" charset="2"/>
                      </a:rPr>
                      <m:t>𝐵</m:t>
                    </m:r>
                    <m:r>
                      <a:rPr lang="en-US" altLang="ko-KR" i="1" dirty="0">
                        <a:latin typeface="Cambria Math"/>
                        <a:ea typeface="굴림" pitchFamily="50" charset="-127"/>
                        <a:sym typeface="Symbol" pitchFamily="18" charset="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  <a:ea typeface="굴림" pitchFamily="50" charset="-127"/>
                            <a:sym typeface="Symbol" pitchFamily="18" charset="2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latin typeface="Cambria Math"/>
                            <a:ea typeface="굴림" pitchFamily="50" charset="-127"/>
                            <a:sym typeface="Symbol" pitchFamily="18" charset="2"/>
                          </a:rPr>
                          <m:t>𝐶𝑆𝐶</m:t>
                        </m:r>
                        <m:r>
                          <a:rPr lang="en-US" altLang="ko-KR" b="0" i="1" dirty="0" smtClean="0">
                            <a:latin typeface="Cambria Math"/>
                            <a:ea typeface="굴림" pitchFamily="50" charset="-127"/>
                            <a:sym typeface="Symbol" pitchFamily="18" charset="2"/>
                          </a:rPr>
                          <m:t>102,  </m:t>
                        </m:r>
                        <m:r>
                          <a:rPr lang="en-US" altLang="ko-KR" b="0" i="1" dirty="0" smtClean="0">
                            <a:latin typeface="Cambria Math"/>
                            <a:ea typeface="굴림" pitchFamily="50" charset="-127"/>
                            <a:sym typeface="Symbol" pitchFamily="18" charset="2"/>
                          </a:rPr>
                          <m:t>𝐶𝑆𝐶</m:t>
                        </m:r>
                        <m:r>
                          <a:rPr lang="en-US" altLang="ko-KR" b="0" i="1" dirty="0" smtClean="0">
                            <a:latin typeface="Cambria Math"/>
                            <a:ea typeface="굴림" pitchFamily="50" charset="-127"/>
                            <a:sym typeface="Symbol" pitchFamily="18" charset="2"/>
                          </a:rPr>
                          <m:t>222,  </m:t>
                        </m:r>
                        <m:r>
                          <a:rPr lang="en-US" altLang="ko-KR" b="0" i="1" dirty="0" smtClean="0">
                            <a:latin typeface="Cambria Math"/>
                            <a:ea typeface="굴림" pitchFamily="50" charset="-127"/>
                            <a:sym typeface="Symbol" pitchFamily="18" charset="2"/>
                          </a:rPr>
                          <m:t>𝐶𝑆𝐶</m:t>
                        </m:r>
                        <m:r>
                          <a:rPr lang="en-US" altLang="ko-KR" b="0" i="1" dirty="0" smtClean="0">
                            <a:latin typeface="Cambria Math"/>
                            <a:ea typeface="굴림" pitchFamily="50" charset="-127"/>
                            <a:sym typeface="Symbol" pitchFamily="18" charset="2"/>
                          </a:rPr>
                          <m:t>106</m:t>
                        </m:r>
                      </m:e>
                    </m:d>
                  </m:oMath>
                </a14:m>
                <a:endParaRPr lang="en-US" altLang="ko-KR" b="0" i="1" dirty="0">
                  <a:latin typeface="Cambria Math"/>
                  <a:ea typeface="굴림" pitchFamily="50" charset="-127"/>
                  <a:sym typeface="Symbol" pitchFamily="18" charset="2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굴림" pitchFamily="50" charset="-127"/>
                        <a:sym typeface="Symbol" pitchFamily="18" charset="2"/>
                      </a:rPr>
                      <m:t> </m:t>
                    </m:r>
                    <m:r>
                      <a:rPr lang="en-US" altLang="ko-KR" i="1" dirty="0" smtClean="0">
                        <a:latin typeface="Cambria Math"/>
                        <a:ea typeface="굴림" pitchFamily="50" charset="-127"/>
                        <a:sym typeface="Symbol" pitchFamily="18" charset="2"/>
                      </a:rPr>
                      <m:t>𝑅</m:t>
                    </m:r>
                    <m:r>
                      <a:rPr lang="en-US" altLang="ko-KR" i="1" dirty="0" smtClean="0">
                        <a:latin typeface="Cambria Math"/>
                        <a:ea typeface="굴림" pitchFamily="50" charset="-127"/>
                        <a:sym typeface="Symbol" pitchFamily="18" charset="2"/>
                      </a:rPr>
                      <m:t>: “</m:t>
                    </m:r>
                    <m:r>
                      <a:rPr lang="en-US" altLang="ko-KR" i="1" dirty="0" smtClean="0">
                        <a:latin typeface="Cambria Math"/>
                        <a:ea typeface="굴림" pitchFamily="50" charset="-127"/>
                        <a:sym typeface="Symbol" pitchFamily="18" charset="2"/>
                      </a:rPr>
                      <m:t>𝑟𝑒𝑙𝑎𝑡𝑖𝑜𝑛</m:t>
                    </m:r>
                    <m:r>
                      <a:rPr lang="en-US" altLang="ko-KR" i="1" dirty="0" smtClean="0">
                        <a:latin typeface="Cambria Math"/>
                        <a:ea typeface="굴림" pitchFamily="50" charset="-127"/>
                        <a:sym typeface="Symbol" pitchFamily="18" charset="2"/>
                      </a:rPr>
                      <m:t> </m:t>
                    </m:r>
                    <m:r>
                      <a:rPr lang="en-US" altLang="ko-KR" i="1" dirty="0" smtClean="0">
                        <a:latin typeface="Cambria Math"/>
                        <a:ea typeface="굴림" pitchFamily="50" charset="-127"/>
                        <a:sym typeface="Symbol" pitchFamily="18" charset="2"/>
                      </a:rPr>
                      <m:t>𝑜𝑓</m:t>
                    </m:r>
                    <m:r>
                      <a:rPr lang="en-US" altLang="ko-KR" i="1" dirty="0" smtClean="0">
                        <a:latin typeface="Cambria Math"/>
                        <a:ea typeface="굴림" pitchFamily="50" charset="-127"/>
                        <a:sym typeface="Symbol" pitchFamily="18" charset="2"/>
                      </a:rPr>
                      <m:t> </m:t>
                    </m:r>
                    <m:r>
                      <a:rPr lang="en-US" altLang="ko-KR" i="1" dirty="0" smtClean="0">
                        <a:latin typeface="Cambria Math"/>
                        <a:ea typeface="굴림" pitchFamily="50" charset="-127"/>
                        <a:sym typeface="Symbol" pitchFamily="18" charset="2"/>
                      </a:rPr>
                      <m:t>𝑠𝑡𝑢𝑑𝑒𝑛𝑡𝑠</m:t>
                    </m:r>
                    <m:r>
                      <a:rPr lang="en-US" altLang="ko-KR" i="1" dirty="0" smtClean="0">
                        <a:latin typeface="Cambria Math"/>
                        <a:ea typeface="굴림" pitchFamily="50" charset="-127"/>
                        <a:sym typeface="Symbol" pitchFamily="18" charset="2"/>
                      </a:rPr>
                      <m:t> </m:t>
                    </m:r>
                    <m:r>
                      <a:rPr lang="en-US" altLang="ko-KR" i="1" dirty="0" smtClean="0">
                        <a:latin typeface="Cambria Math"/>
                        <a:ea typeface="굴림" pitchFamily="50" charset="-127"/>
                        <a:sym typeface="Symbol" pitchFamily="18" charset="2"/>
                      </a:rPr>
                      <m:t>𝑒𝑛𝑟𝑜𝑙𝑙𝑒𝑑</m:t>
                    </m:r>
                    <m:r>
                      <a:rPr lang="en-US" altLang="ko-KR" i="1" dirty="0" smtClean="0">
                        <a:latin typeface="Cambria Math"/>
                        <a:ea typeface="굴림" pitchFamily="50" charset="-127"/>
                        <a:sym typeface="Symbol" pitchFamily="18" charset="2"/>
                      </a:rPr>
                      <m:t> </m:t>
                    </m:r>
                    <m:r>
                      <a:rPr lang="en-US" altLang="ko-KR" i="1" dirty="0" smtClean="0">
                        <a:latin typeface="Cambria Math"/>
                        <a:ea typeface="굴림" pitchFamily="50" charset="-127"/>
                        <a:sym typeface="Symbol" pitchFamily="18" charset="2"/>
                      </a:rPr>
                      <m:t>𝑖𝑛</m:t>
                    </m:r>
                    <m:r>
                      <a:rPr lang="en-US" altLang="ko-KR" i="1" dirty="0" smtClean="0">
                        <a:latin typeface="Cambria Math"/>
                        <a:ea typeface="굴림" pitchFamily="50" charset="-127"/>
                        <a:sym typeface="Symbol" pitchFamily="18" charset="2"/>
                      </a:rPr>
                      <m:t> </m:t>
                    </m:r>
                    <m:r>
                      <a:rPr lang="en-US" altLang="ko-KR" i="1" dirty="0" smtClean="0">
                        <a:latin typeface="Cambria Math"/>
                        <a:ea typeface="굴림" pitchFamily="50" charset="-127"/>
                        <a:sym typeface="Symbol" pitchFamily="18" charset="2"/>
                      </a:rPr>
                      <m:t>𝑐𝑜𝑢𝑟𝑠𝑒𝑠</m:t>
                    </m:r>
                    <m:r>
                      <a:rPr lang="en-US" altLang="ko-KR" i="1" dirty="0" smtClean="0">
                        <a:latin typeface="Cambria Math"/>
                        <a:ea typeface="굴림" pitchFamily="50" charset="-127"/>
                        <a:sym typeface="Symbol" pitchFamily="18" charset="2"/>
                      </a:rPr>
                      <m:t>”</m:t>
                    </m:r>
                  </m:oMath>
                </a14:m>
                <a:endParaRPr lang="en-US" altLang="ko-KR" i="1" dirty="0">
                  <a:latin typeface="Cambria Math"/>
                  <a:ea typeface="굴림" pitchFamily="50" charset="-127"/>
                  <a:sym typeface="Symbol" pitchFamily="18" charset="2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  <a:ea typeface="굴림" pitchFamily="50" charset="-127"/>
                        <a:sym typeface="Symbol" pitchFamily="18" charset="2"/>
                      </a:rPr>
                      <m:t>𝐴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  <a:sym typeface="Symbol" pitchFamily="18" charset="2"/>
                      </a:rPr>
                      <m:t>×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  <a:sym typeface="Symbol" pitchFamily="18" charset="2"/>
                      </a:rPr>
                      <m:t>𝐵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  <a:sym typeface="Symbol" pitchFamily="18" charset="2"/>
                      </a:rPr>
                      <m:t>={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/>
                            <a:sym typeface="Symbol" pitchFamily="18" charset="2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  <a:ea typeface="Cambria Math"/>
                            <a:sym typeface="Symbol" pitchFamily="18" charset="2"/>
                          </a:rPr>
                          <m:t>𝐴𝑙𝑖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  <a:sym typeface="Symbol" pitchFamily="18" charset="2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  <a:sym typeface="Symbol" pitchFamily="18" charset="2"/>
                          </a:rPr>
                          <m:t>𝐶𝑆𝐶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  <a:sym typeface="Symbol" pitchFamily="18" charset="2"/>
                          </a:rPr>
                          <m:t>102</m:t>
                        </m:r>
                      </m:e>
                    </m:d>
                    <m:r>
                      <a:rPr lang="en-US" altLang="ko-KR" b="0" i="0" smtClean="0">
                        <a:latin typeface="Cambria Math"/>
                        <a:ea typeface="Cambria Math"/>
                        <a:sym typeface="Symbol" pitchFamily="18" charset="2"/>
                      </a:rPr>
                      <m:t>, 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/>
                            <a:sym typeface="Symbol" pitchFamily="18" charset="2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  <a:sym typeface="Symbol" pitchFamily="18" charset="2"/>
                          </a:rPr>
                          <m:t>𝐴𝑙𝑖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  <a:sym typeface="Symbol" pitchFamily="18" charset="2"/>
                          </a:rPr>
                          <m:t>,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  <a:sym typeface="Symbol" pitchFamily="18" charset="2"/>
                          </a:rPr>
                          <m:t>𝐶𝑆𝐶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  <a:sym typeface="Symbol" pitchFamily="18" charset="2"/>
                          </a:rPr>
                          <m:t>22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  <a:sym typeface="Symbol" pitchFamily="18" charset="2"/>
                          </a:rPr>
                          <m:t>2</m:t>
                        </m:r>
                      </m:e>
                    </m:d>
                    <m:r>
                      <a:rPr lang="en-US" altLang="ko-KR" b="0" i="0" smtClean="0">
                        <a:latin typeface="Cambria Math"/>
                        <a:ea typeface="Cambria Math"/>
                        <a:sym typeface="Symbol" pitchFamily="18" charset="2"/>
                      </a:rPr>
                      <m:t>,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/>
                            <a:sym typeface="Symbol" pitchFamily="18" charset="2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  <a:sym typeface="Symbol" pitchFamily="18" charset="2"/>
                          </a:rPr>
                          <m:t>𝐴𝑙𝑖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  <a:sym typeface="Symbol" pitchFamily="18" charset="2"/>
                          </a:rPr>
                          <m:t>,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  <a:sym typeface="Symbol" pitchFamily="18" charset="2"/>
                          </a:rPr>
                          <m:t>𝐶𝑆𝐶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  <a:sym typeface="Symbol" pitchFamily="18" charset="2"/>
                          </a:rPr>
                          <m:t>106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  <a:ea typeface="Cambria Math"/>
                        <a:sym typeface="Symbol" pitchFamily="18" charset="2"/>
                      </a:rPr>
                      <m:t>,</m:t>
                    </m:r>
                  </m:oMath>
                </a14:m>
                <a:endParaRPr lang="en-US" altLang="ko-KR" b="0" i="1" dirty="0">
                  <a:latin typeface="Cambria Math"/>
                  <a:ea typeface="Cambria Math"/>
                  <a:sym typeface="Symbol" pitchFamily="18" charset="2"/>
                </a:endParaRPr>
              </a:p>
              <a:p>
                <a:pPr>
                  <a:buFontTx/>
                  <a:buNone/>
                </a:pPr>
                <a:r>
                  <a:rPr lang="en-US" altLang="ko-KR" b="0" dirty="0">
                    <a:ea typeface="Cambria Math"/>
                    <a:sym typeface="Symbol" pitchFamily="18" charset="2"/>
                  </a:rPr>
                  <a:t>    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/>
                            <a:sym typeface="Symbol" pitchFamily="18" charset="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ea typeface="Cambria Math"/>
                            <a:sym typeface="Symbol" pitchFamily="18" charset="2"/>
                          </a:rPr>
                          <m:t>Juanid</m:t>
                        </m:r>
                        <m:r>
                          <a:rPr lang="en-US" altLang="ko-KR" b="0" i="0" smtClean="0">
                            <a:latin typeface="Cambria Math"/>
                            <a:ea typeface="Cambria Math"/>
                            <a:sym typeface="Symbol" pitchFamily="18" charset="2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ea typeface="Cambria Math"/>
                            <a:sym typeface="Symbol" pitchFamily="18" charset="2"/>
                          </a:rPr>
                          <m:t>CSC</m:t>
                        </m:r>
                        <m:r>
                          <a:rPr lang="en-US" altLang="ko-KR" b="0" i="0" smtClean="0">
                            <a:latin typeface="Cambria Math"/>
                            <a:ea typeface="Cambria Math"/>
                            <a:sym typeface="Symbol" pitchFamily="18" charset="2"/>
                          </a:rPr>
                          <m:t>102</m:t>
                        </m:r>
                      </m:e>
                    </m:d>
                    <m:r>
                      <a:rPr lang="en-US" altLang="ko-KR" b="0" i="0" smtClean="0">
                        <a:latin typeface="Cambria Math"/>
                        <a:ea typeface="Cambria Math"/>
                        <a:sym typeface="Symbol" pitchFamily="18" charset="2"/>
                      </a:rPr>
                      <m:t>,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  <a:sym typeface="Symbol" pitchFamily="18" charset="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  <a:ea typeface="Cambria Math"/>
                            <a:sym typeface="Symbol" pitchFamily="18" charset="2"/>
                          </a:rPr>
                          <m:t>Juanid</m:t>
                        </m:r>
                        <m:r>
                          <a:rPr lang="en-US" altLang="ko-KR">
                            <a:latin typeface="Cambria Math"/>
                            <a:ea typeface="Cambria Math"/>
                            <a:sym typeface="Symbol" pitchFamily="18" charset="2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  <a:ea typeface="Cambria Math"/>
                            <a:sym typeface="Symbol" pitchFamily="18" charset="2"/>
                          </a:rPr>
                          <m:t>CS</m:t>
                        </m:r>
                        <m:r>
                          <a:rPr lang="en-US" altLang="ko-KR" b="0" i="0" smtClean="0">
                            <a:latin typeface="Cambria Math"/>
                            <a:ea typeface="Cambria Math"/>
                            <a:sym typeface="Symbol" pitchFamily="18" charset="2"/>
                          </a:rPr>
                          <m:t>22</m:t>
                        </m:r>
                        <m:r>
                          <a:rPr lang="en-US" altLang="ko-KR">
                            <a:latin typeface="Cambria Math"/>
                            <a:ea typeface="Cambria Math"/>
                            <a:sym typeface="Symbol" pitchFamily="18" charset="2"/>
                          </a:rPr>
                          <m:t>2</m:t>
                        </m:r>
                      </m:e>
                    </m:d>
                    <m:r>
                      <a:rPr lang="en-US" altLang="ko-KR">
                        <a:latin typeface="Cambria Math"/>
                        <a:ea typeface="Cambria Math"/>
                        <a:sym typeface="Symbol" pitchFamily="18" charset="2"/>
                      </a:rPr>
                      <m:t>,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  <a:sym typeface="Symbol" pitchFamily="18" charset="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  <a:ea typeface="Cambria Math"/>
                            <a:sym typeface="Symbol" pitchFamily="18" charset="2"/>
                          </a:rPr>
                          <m:t>Juanid</m:t>
                        </m:r>
                        <m:r>
                          <a:rPr lang="en-US" altLang="ko-KR">
                            <a:latin typeface="Cambria Math"/>
                            <a:ea typeface="Cambria Math"/>
                            <a:sym typeface="Symbol" pitchFamily="18" charset="2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  <a:ea typeface="Cambria Math"/>
                            <a:sym typeface="Symbol" pitchFamily="18" charset="2"/>
                          </a:rPr>
                          <m:t>CSC</m:t>
                        </m:r>
                        <m:r>
                          <a:rPr lang="en-US" altLang="ko-KR">
                            <a:latin typeface="Cambria Math"/>
                            <a:ea typeface="Cambria Math"/>
                            <a:sym typeface="Symbol" pitchFamily="18" charset="2"/>
                          </a:rPr>
                          <m:t>10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  <a:sym typeface="Symbol" pitchFamily="18" charset="2"/>
                          </a:rPr>
                          <m:t>6</m:t>
                        </m:r>
                      </m:e>
                    </m:d>
                    <m:r>
                      <a:rPr lang="en-US" altLang="ko-KR">
                        <a:latin typeface="Cambria Math"/>
                        <a:ea typeface="Cambria Math"/>
                        <a:sym typeface="Symbol" pitchFamily="18" charset="2"/>
                      </a:rPr>
                      <m:t>,</m:t>
                    </m:r>
                  </m:oMath>
                </a14:m>
                <a:endParaRPr lang="en-US" altLang="ko-KR" dirty="0">
                  <a:latin typeface="Cambria Math"/>
                  <a:ea typeface="Cambria Math"/>
                  <a:sym typeface="Symbol" pitchFamily="18" charset="2"/>
                </a:endParaRPr>
              </a:p>
              <a:p>
                <a:pPr>
                  <a:buFontTx/>
                  <a:buNone/>
                </a:pPr>
                <a:r>
                  <a:rPr lang="en-US" altLang="ko-KR" b="0" dirty="0">
                    <a:ea typeface="Cambria Math"/>
                    <a:sym typeface="Symbol" pitchFamily="18" charset="2"/>
                  </a:rPr>
                  <a:t>		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/>
                            <a:sym typeface="Symbol" pitchFamily="18" charset="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ea typeface="Cambria Math"/>
                            <a:sym typeface="Symbol" pitchFamily="18" charset="2"/>
                          </a:rPr>
                          <m:t>Hassan</m:t>
                        </m:r>
                        <m:r>
                          <a:rPr lang="en-US" altLang="ko-KR" b="0" i="0" smtClean="0">
                            <a:latin typeface="Cambria Math"/>
                            <a:ea typeface="Cambria Math"/>
                            <a:sym typeface="Symbol" pitchFamily="18" charset="2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ea typeface="Cambria Math"/>
                            <a:sym typeface="Symbol" pitchFamily="18" charset="2"/>
                          </a:rPr>
                          <m:t>CSC</m:t>
                        </m:r>
                        <m:r>
                          <a:rPr lang="en-US" altLang="ko-KR" b="0" i="0" smtClean="0">
                            <a:latin typeface="Cambria Math"/>
                            <a:ea typeface="Cambria Math"/>
                            <a:sym typeface="Symbol" pitchFamily="18" charset="2"/>
                          </a:rPr>
                          <m:t>102</m:t>
                        </m:r>
                      </m:e>
                    </m:d>
                    <m:r>
                      <a:rPr lang="en-US" altLang="ko-KR" b="0" i="0" smtClean="0">
                        <a:latin typeface="Cambria Math"/>
                        <a:ea typeface="Cambria Math"/>
                        <a:sym typeface="Symbol" pitchFamily="18" charset="2"/>
                      </a:rPr>
                      <m:t>,</m:t>
                    </m:r>
                  </m:oMath>
                </a14:m>
                <a:r>
                  <a:rPr lang="en-US" altLang="ko-KR" dirty="0">
                    <a:ea typeface="Cambria Math"/>
                    <a:sym typeface="Symbol" pitchFamily="18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  <a:sym typeface="Symbol" pitchFamily="18" charset="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  <a:ea typeface="Cambria Math"/>
                            <a:sym typeface="Symbol" pitchFamily="18" charset="2"/>
                          </a:rPr>
                          <m:t>Hassan</m:t>
                        </m:r>
                        <m:r>
                          <a:rPr lang="en-US" altLang="ko-KR">
                            <a:latin typeface="Cambria Math"/>
                            <a:ea typeface="Cambria Math"/>
                            <a:sym typeface="Symbol" pitchFamily="18" charset="2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  <a:ea typeface="Cambria Math"/>
                            <a:sym typeface="Symbol" pitchFamily="18" charset="2"/>
                          </a:rPr>
                          <m:t>CSC</m:t>
                        </m:r>
                        <m:r>
                          <a:rPr lang="en-US" altLang="ko-KR" b="0" i="0" smtClean="0">
                            <a:latin typeface="Cambria Math"/>
                            <a:ea typeface="Cambria Math"/>
                            <a:sym typeface="Symbol" pitchFamily="18" charset="2"/>
                          </a:rPr>
                          <m:t>22</m:t>
                        </m:r>
                        <m:r>
                          <a:rPr lang="en-US" altLang="ko-KR">
                            <a:latin typeface="Cambria Math"/>
                            <a:ea typeface="Cambria Math"/>
                            <a:sym typeface="Symbol" pitchFamily="18" charset="2"/>
                          </a:rPr>
                          <m:t>2</m:t>
                        </m:r>
                      </m:e>
                    </m:d>
                    <m:r>
                      <a:rPr lang="en-US" altLang="ko-KR">
                        <a:latin typeface="Cambria Math"/>
                        <a:ea typeface="Cambria Math"/>
                        <a:sym typeface="Symbol" pitchFamily="18" charset="2"/>
                      </a:rPr>
                      <m:t>,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  <a:sym typeface="Symbol" pitchFamily="18" charset="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  <a:ea typeface="Cambria Math"/>
                            <a:sym typeface="Symbol" pitchFamily="18" charset="2"/>
                          </a:rPr>
                          <m:t>Hassan</m:t>
                        </m:r>
                        <m:r>
                          <a:rPr lang="en-US" altLang="ko-KR">
                            <a:latin typeface="Cambria Math"/>
                            <a:ea typeface="Cambria Math"/>
                            <a:sym typeface="Symbol" pitchFamily="18" charset="2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  <a:ea typeface="Cambria Math"/>
                            <a:sym typeface="Symbol" pitchFamily="18" charset="2"/>
                          </a:rPr>
                          <m:t>CSC</m:t>
                        </m:r>
                        <m:r>
                          <a:rPr lang="en-US" altLang="ko-KR">
                            <a:latin typeface="Cambria Math"/>
                            <a:ea typeface="Cambria Math"/>
                            <a:sym typeface="Symbol" pitchFamily="18" charset="2"/>
                          </a:rPr>
                          <m:t>10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  <a:sym typeface="Symbol" pitchFamily="18" charset="2"/>
                          </a:rPr>
                          <m:t>6</m:t>
                        </m:r>
                      </m:e>
                    </m:d>
                    <m:r>
                      <a:rPr lang="en-US" altLang="ko-KR" b="0" i="0" smtClean="0">
                        <a:latin typeface="Cambria Math"/>
                        <a:ea typeface="Cambria Math"/>
                        <a:sym typeface="Symbol" pitchFamily="18" charset="2"/>
                      </a:rPr>
                      <m:t>}</m:t>
                    </m:r>
                  </m:oMath>
                </a14:m>
                <a:endParaRPr lang="en-US" altLang="ko-KR" dirty="0">
                  <a:ea typeface="Cambria Math"/>
                  <a:sym typeface="Symbol" pitchFamily="18" charset="2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굴림" pitchFamily="50" charset="-127"/>
                        <a:sym typeface="Symbol" pitchFamily="18" charset="2"/>
                      </a:rPr>
                      <m:t>𝑅</m:t>
                    </m:r>
                    <m:r>
                      <a:rPr lang="en-US" altLang="ko-KR" i="1" dirty="0" smtClean="0">
                        <a:latin typeface="Cambria Math"/>
                        <a:ea typeface="굴림" pitchFamily="50" charset="-127"/>
                        <a:sym typeface="Symbol" pitchFamily="18" charset="2"/>
                      </a:rPr>
                      <m:t> = 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 dirty="0" smtClean="0">
                            <a:latin typeface="Cambria Math" panose="02040503050406030204" pitchFamily="18" charset="0"/>
                            <a:ea typeface="굴림" pitchFamily="50" charset="-127"/>
                            <a:sym typeface="Symbol" pitchFamily="18" charset="2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  <a:ea typeface="굴림" pitchFamily="50" charset="-127"/>
                                <a:sym typeface="Symbol" pitchFamily="18" charset="2"/>
                              </a:rPr>
                            </m:ctrlPr>
                          </m:dPr>
                          <m:e>
                            <m:r>
                              <a:rPr lang="en-US" altLang="ko-KR" i="1" dirty="0" err="1" smtClean="0">
                                <a:latin typeface="Cambria Math"/>
                                <a:ea typeface="굴림" pitchFamily="50" charset="-127"/>
                                <a:sym typeface="Symbol" pitchFamily="18" charset="2"/>
                              </a:rPr>
                              <m:t>𝐽𝑢𝑛𝑎𝑖𝑑</m:t>
                            </m:r>
                            <m:r>
                              <a:rPr lang="en-US" altLang="ko-KR" i="1" dirty="0" smtClean="0">
                                <a:latin typeface="Cambria Math"/>
                                <a:ea typeface="굴림" pitchFamily="50" charset="-127"/>
                                <a:sym typeface="Symbol" pitchFamily="18" charset="2"/>
                              </a:rPr>
                              <m:t>, </m:t>
                            </m:r>
                            <m:r>
                              <a:rPr lang="en-US" altLang="ko-KR" i="1" dirty="0">
                                <a:latin typeface="Cambria Math"/>
                                <a:ea typeface="굴림" pitchFamily="50" charset="-127"/>
                                <a:sym typeface="Symbol" pitchFamily="18" charset="2"/>
                              </a:rPr>
                              <m:t>𝐶𝑆</m:t>
                            </m:r>
                            <m:r>
                              <a:rPr lang="en-US" altLang="ko-KR" b="0" i="1" dirty="0" smtClean="0">
                                <a:latin typeface="Cambria Math"/>
                                <a:ea typeface="굴림" pitchFamily="50" charset="-127"/>
                                <a:sym typeface="Symbol" pitchFamily="18" charset="2"/>
                              </a:rPr>
                              <m:t>𝐶</m:t>
                            </m:r>
                            <m:r>
                              <a:rPr lang="en-US" altLang="ko-KR" b="0" i="1" dirty="0" smtClean="0">
                                <a:latin typeface="Cambria Math"/>
                                <a:ea typeface="굴림" pitchFamily="50" charset="-127"/>
                                <a:sym typeface="Symbol" pitchFamily="18" charset="2"/>
                              </a:rPr>
                              <m:t>102</m:t>
                            </m:r>
                          </m:e>
                        </m:d>
                        <m:r>
                          <a:rPr lang="en-US" altLang="ko-KR" b="0" i="1" dirty="0" smtClean="0">
                            <a:latin typeface="Cambria Math"/>
                            <a:ea typeface="굴림" pitchFamily="50" charset="-127"/>
                            <a:sym typeface="Symbol" pitchFamily="18" charset="2"/>
                          </a:rPr>
                          <m:t>,  </m:t>
                        </m:r>
                        <m:d>
                          <m:d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  <a:ea typeface="굴림" pitchFamily="50" charset="-127"/>
                                <a:sym typeface="Symbol" pitchFamily="18" charset="2"/>
                              </a:rPr>
                            </m:ctrlPr>
                          </m:dPr>
                          <m:e>
                            <m:r>
                              <a:rPr lang="en-US" altLang="ko-KR" b="0" i="1" dirty="0" smtClean="0">
                                <a:latin typeface="Cambria Math"/>
                                <a:ea typeface="굴림" pitchFamily="50" charset="-127"/>
                                <a:sym typeface="Symbol" pitchFamily="18" charset="2"/>
                              </a:rPr>
                              <m:t>𝐻𝑎𝑠𝑠𝑎𝑛</m:t>
                            </m:r>
                            <m:r>
                              <a:rPr lang="en-US" altLang="ko-KR" i="1" dirty="0" smtClean="0">
                                <a:latin typeface="Cambria Math"/>
                                <a:ea typeface="굴림" pitchFamily="50" charset="-127"/>
                                <a:sym typeface="Symbol" pitchFamily="18" charset="2"/>
                              </a:rPr>
                              <m:t>, </m:t>
                            </m:r>
                            <m:r>
                              <a:rPr lang="en-US" altLang="ko-KR" i="1" dirty="0">
                                <a:latin typeface="Cambria Math"/>
                                <a:ea typeface="굴림" pitchFamily="50" charset="-127"/>
                                <a:sym typeface="Symbol" pitchFamily="18" charset="2"/>
                              </a:rPr>
                              <m:t>𝐶𝑆</m:t>
                            </m:r>
                            <m:r>
                              <a:rPr lang="en-US" altLang="ko-KR" b="0" i="1" dirty="0" smtClean="0">
                                <a:latin typeface="Cambria Math"/>
                                <a:ea typeface="굴림" pitchFamily="50" charset="-127"/>
                                <a:sym typeface="Symbol" pitchFamily="18" charset="2"/>
                              </a:rPr>
                              <m:t>𝐶</m:t>
                            </m:r>
                            <m:r>
                              <a:rPr lang="en-US" altLang="ko-KR" b="0" i="1" dirty="0" smtClean="0">
                                <a:latin typeface="Cambria Math"/>
                                <a:ea typeface="굴림" pitchFamily="50" charset="-127"/>
                                <a:sym typeface="Symbol" pitchFamily="18" charset="2"/>
                              </a:rPr>
                              <m:t>222</m:t>
                            </m:r>
                          </m:e>
                        </m:d>
                      </m:e>
                    </m:d>
                  </m:oMath>
                </a14:m>
                <a:endParaRPr lang="en-US" altLang="ko-KR" b="0" i="1" dirty="0">
                  <a:latin typeface="Cambria Math"/>
                  <a:ea typeface="굴림" pitchFamily="50" charset="-127"/>
                  <a:sym typeface="Symbol" pitchFamily="18" charset="2"/>
                </a:endParaRPr>
              </a:p>
              <a:p>
                <a:endParaRPr lang="en-US" altLang="ko-KR" i="1" dirty="0">
                  <a:latin typeface="Cambria Math"/>
                  <a:ea typeface="굴림" pitchFamily="50" charset="-127"/>
                  <a:sym typeface="Symbol" pitchFamily="18" charset="2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  <a:ea typeface="굴림" pitchFamily="50" charset="-127"/>
                        <a:sym typeface="Symbol" pitchFamily="18" charset="2"/>
                      </a:rPr>
                      <m:t>(</m:t>
                    </m:r>
                    <m:r>
                      <a:rPr lang="en-US" altLang="ko-KR" b="0" i="1" dirty="0" smtClean="0">
                        <a:latin typeface="Cambria Math"/>
                        <a:ea typeface="굴림" pitchFamily="50" charset="-127"/>
                        <a:sym typeface="Symbol" pitchFamily="18" charset="2"/>
                      </a:rPr>
                      <m:t>𝐽𝑢𝑛𝑎𝑖𝑑</m:t>
                    </m:r>
                    <m:r>
                      <a:rPr lang="en-US" altLang="ko-KR" i="1" dirty="0">
                        <a:latin typeface="Cambria Math"/>
                        <a:ea typeface="굴림" pitchFamily="50" charset="-127"/>
                        <a:sym typeface="Symbol" pitchFamily="18" charset="2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ko-KR" i="1" dirty="0">
                        <a:latin typeface="Cambria Math"/>
                        <a:ea typeface="굴림" pitchFamily="50" charset="-127"/>
                        <a:sym typeface="Symbol" pitchFamily="18" charset="2"/>
                      </a:rPr>
                      <m:t>CSC</m:t>
                    </m:r>
                    <m:r>
                      <a:rPr lang="en-US" altLang="ko-KR" i="1" dirty="0">
                        <a:latin typeface="Cambria Math"/>
                        <a:ea typeface="굴림" pitchFamily="50" charset="-127"/>
                        <a:sym typeface="Symbol" pitchFamily="18" charset="2"/>
                      </a:rPr>
                      <m:t>102)∈</m:t>
                    </m:r>
                    <m:r>
                      <a:rPr lang="en-US" b="0" i="1" smtClean="0">
                        <a:latin typeface="Cambria Math"/>
                      </a:rPr>
                      <m:t>𝑅</m:t>
                    </m:r>
                  </m:oMath>
                </a14:m>
                <a:endParaRPr lang="en-US" altLang="ko-KR" dirty="0">
                  <a:ea typeface="굴림" pitchFamily="50" charset="-127"/>
                  <a:sym typeface="Symbol" pitchFamily="18" charset="2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굴림" pitchFamily="50" charset="-127"/>
                        <a:sym typeface="Symbol" pitchFamily="18" charset="2"/>
                      </a:rPr>
                      <m:t>(</m:t>
                    </m:r>
                    <m:r>
                      <a:rPr lang="en-US" altLang="ko-KR" b="0" i="1" dirty="0" smtClean="0">
                        <a:latin typeface="Cambria Math"/>
                        <a:ea typeface="굴림" pitchFamily="50" charset="-127"/>
                        <a:sym typeface="Symbol" pitchFamily="18" charset="2"/>
                      </a:rPr>
                      <m:t>𝐴𝑙𝑖</m:t>
                    </m:r>
                    <m:r>
                      <a:rPr lang="en-US" altLang="ko-KR" i="1" dirty="0" smtClean="0">
                        <a:latin typeface="Cambria Math"/>
                        <a:ea typeface="굴림" pitchFamily="50" charset="-127"/>
                        <a:sym typeface="Symbol" pitchFamily="18" charset="2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ko-KR" i="1" dirty="0" smtClean="0">
                        <a:latin typeface="Cambria Math"/>
                        <a:ea typeface="굴림" pitchFamily="50" charset="-127"/>
                        <a:sym typeface="Symbol" pitchFamily="18" charset="2"/>
                      </a:rPr>
                      <m:t>CSC</m:t>
                    </m:r>
                    <m:r>
                      <a:rPr lang="en-US" altLang="ko-KR" b="0" i="1" dirty="0" smtClean="0">
                        <a:latin typeface="Cambria Math"/>
                        <a:ea typeface="굴림" pitchFamily="50" charset="-127"/>
                        <a:sym typeface="Symbol" pitchFamily="18" charset="2"/>
                      </a:rPr>
                      <m:t>102)∉</m:t>
                    </m:r>
                    <m:r>
                      <a:rPr lang="en-US" b="0" i="1" dirty="0" smtClean="0">
                        <a:latin typeface="Cambria Math"/>
                      </a:rPr>
                      <m:t>𝑅</m:t>
                    </m:r>
                    <m:r>
                      <a:rPr lang="en-US" b="0" i="1" dirty="0" smtClean="0">
                        <a:latin typeface="Cambria Math"/>
                      </a:rPr>
                      <m:t> </m:t>
                    </m:r>
                  </m:oMath>
                </a14:m>
                <a:endParaRPr lang="en-US" altLang="ko-KR" dirty="0">
                  <a:ea typeface="굴림" pitchFamily="50" charset="-127"/>
                  <a:sym typeface="Symbol" pitchFamily="18" charset="2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굴림" pitchFamily="50" charset="-127"/>
                        <a:sym typeface="Symbol" pitchFamily="18" charset="2"/>
                      </a:rPr>
                      <m:t>(</m:t>
                    </m:r>
                    <m:r>
                      <a:rPr lang="en-US" altLang="ko-KR" i="1" dirty="0" err="1" smtClean="0">
                        <a:latin typeface="Cambria Math"/>
                        <a:ea typeface="굴림" pitchFamily="50" charset="-127"/>
                        <a:sym typeface="Symbol" pitchFamily="18" charset="2"/>
                      </a:rPr>
                      <m:t>𝐽𝑢𝑛𝑎𝑖𝑑</m:t>
                    </m:r>
                    <m:r>
                      <a:rPr lang="en-US" altLang="ko-KR" i="1" dirty="0" smtClean="0">
                        <a:latin typeface="Cambria Math"/>
                        <a:ea typeface="굴림" pitchFamily="50" charset="-127"/>
                        <a:sym typeface="Symbol" pitchFamily="18" charset="2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굴림" pitchFamily="50" charset="-127"/>
                        <a:sym typeface="Symbol" pitchFamily="18" charset="2"/>
                      </a:rPr>
                      <m:t>𝐶𝑆𝐶</m:t>
                    </m:r>
                    <m:r>
                      <a:rPr lang="en-US" altLang="ko-KR" b="0" i="1" dirty="0" smtClean="0">
                        <a:latin typeface="Cambria Math"/>
                        <a:ea typeface="굴림" pitchFamily="50" charset="-127"/>
                        <a:sym typeface="Symbol" pitchFamily="18" charset="2"/>
                      </a:rPr>
                      <m:t>222) ∉</m:t>
                    </m:r>
                    <m:r>
                      <a:rPr lang="en-US" b="0" i="1" dirty="0" smtClean="0">
                        <a:latin typeface="Cambria Math"/>
                      </a:rPr>
                      <m:t>𝑅</m:t>
                    </m:r>
                  </m:oMath>
                </a14:m>
                <a:endParaRPr lang="en-US" altLang="ko-KR" dirty="0">
                  <a:ea typeface="굴림" pitchFamily="50" charset="-127"/>
                  <a:sym typeface="Symbol" pitchFamily="18" charset="2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굴림" pitchFamily="50" charset="-127"/>
                        <a:sym typeface="Symbol" pitchFamily="18" charset="2"/>
                      </a:rPr>
                      <m:t>(</m:t>
                    </m:r>
                    <m:r>
                      <a:rPr lang="en-US" altLang="ko-KR" b="0" i="1" dirty="0" smtClean="0">
                        <a:latin typeface="Cambria Math"/>
                        <a:ea typeface="굴림" pitchFamily="50" charset="-127"/>
                        <a:sym typeface="Symbol" pitchFamily="18" charset="2"/>
                      </a:rPr>
                      <m:t>𝐴𝑙𝑖</m:t>
                    </m:r>
                    <m:r>
                      <a:rPr lang="en-US" altLang="ko-KR" i="1" dirty="0" smtClean="0">
                        <a:latin typeface="Cambria Math"/>
                        <a:ea typeface="굴림" pitchFamily="50" charset="-127"/>
                        <a:sym typeface="Symbol" pitchFamily="18" charset="2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굴림" pitchFamily="50" charset="-127"/>
                        <a:sym typeface="Symbol" pitchFamily="18" charset="2"/>
                      </a:rPr>
                      <m:t>𝐶𝑆𝐶</m:t>
                    </m:r>
                    <m:r>
                      <a:rPr lang="en-US" altLang="ko-KR" b="0" i="1" dirty="0" smtClean="0">
                        <a:latin typeface="Cambria Math"/>
                        <a:ea typeface="굴림" pitchFamily="50" charset="-127"/>
                        <a:sym typeface="Symbol" pitchFamily="18" charset="2"/>
                      </a:rPr>
                      <m:t>106) ∉</m:t>
                    </m:r>
                    <m:r>
                      <a:rPr lang="en-US" b="0" i="1" dirty="0" smtClean="0">
                        <a:latin typeface="Cambria Math"/>
                      </a:rPr>
                      <m:t>𝑅</m:t>
                    </m:r>
                  </m:oMath>
                </a14:m>
                <a:endParaRPr lang="en-US" altLang="ko-KR" dirty="0">
                  <a:ea typeface="굴림" pitchFamily="50" charset="-127"/>
                  <a:sym typeface="Symbol" pitchFamily="18" charset="2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5"/>
                <a:stretch>
                  <a:fillRect l="-889" t="-625" r="-1259" b="-10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F0B59-6812-4527-9F9A-7CA19A27DA60}" type="datetime1">
              <a:rPr lang="en-US" smtClean="0"/>
              <a:t>11/8/2020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CSC102 - Discrete Structures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3CD99-146E-4B12-A886-CB06D1FDEB82}" type="slidenum">
              <a:rPr lang="en-US" smtClean="0"/>
              <a:t>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350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More Relations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endParaRPr lang="en-US" dirty="0"/>
              </a:p>
              <a:p>
                <a:pPr algn="just"/>
                <a:r>
                  <a:rPr lang="en-US" dirty="0"/>
                  <a:t>Relations can be generalized to subsets of cartesian products of more than two sets</a:t>
                </a:r>
              </a:p>
              <a:p>
                <a:pPr algn="just"/>
                <a:endParaRPr lang="en-US" dirty="0"/>
              </a:p>
              <a:p>
                <a:pPr algn="just"/>
                <a:r>
                  <a:rPr lang="en-US" dirty="0"/>
                  <a:t>Any subset of the Cartesian product of 3 sets is called a ternary relation</a:t>
                </a:r>
              </a:p>
              <a:p>
                <a:pPr lvl="1" algn="just"/>
                <a:r>
                  <a:rPr lang="en-US" sz="2400" dirty="0"/>
                  <a:t>'x and y are parents of  z'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⊆</m:t>
                    </m:r>
                  </m:oMath>
                </a14:m>
                <a:r>
                  <a:rPr lang="en-US" sz="2400" dirty="0"/>
                  <a:t> People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×</m:t>
                    </m:r>
                  </m:oMath>
                </a14:m>
                <a:r>
                  <a:rPr lang="en-US" sz="2400" dirty="0"/>
                  <a:t> People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× </m:t>
                    </m:r>
                  </m:oMath>
                </a14:m>
                <a:r>
                  <a:rPr lang="en-US" sz="2400" dirty="0"/>
                  <a:t>People</a:t>
                </a:r>
              </a:p>
              <a:p>
                <a:pPr marL="0" indent="0" algn="just">
                  <a:buNone/>
                </a:pPr>
                <a:endParaRPr lang="en-US" dirty="0"/>
              </a:p>
              <a:p>
                <a:pPr algn="just"/>
                <a:r>
                  <a:rPr lang="en-US" dirty="0"/>
                  <a:t>Any subset of the Cartesian product of k sets is called a</a:t>
                </a:r>
              </a:p>
              <a:p>
                <a:pPr marL="0" indent="0" algn="just">
                  <a:buNone/>
                </a:pPr>
                <a:r>
                  <a:rPr lang="en-US" dirty="0"/>
                  <a:t>   k-</a:t>
                </a:r>
                <a:r>
                  <a:rPr lang="en-US" dirty="0" err="1"/>
                  <a:t>ary</a:t>
                </a:r>
                <a:r>
                  <a:rPr lang="en-US" dirty="0"/>
                  <a:t> relation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5"/>
                <a:stretch>
                  <a:fillRect l="-1111" t="-875" r="-2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B9DB5-F689-4E3B-A79C-90DD2CA5181A}" type="datetime1">
              <a:rPr lang="en-US" smtClean="0"/>
              <a:t>11/8/2020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CSC102 - Discrete Structures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3CD99-146E-4B12-A886-CB06D1FDEB8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7732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9|3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|2|10.4|14.7|5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|8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3|5.6|10.2|50.7|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31.7|4.9|29.3|30.4|11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17.7|3.3|27.8|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|2.8|17.2|1.9|2.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31194</TotalTime>
  <Words>2089</Words>
  <Application>Microsoft Office PowerPoint</Application>
  <PresentationFormat>On-screen Show (4:3)</PresentationFormat>
  <Paragraphs>329</Paragraphs>
  <Slides>35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Cambria Math</vt:lpstr>
      <vt:lpstr>Clarity</vt:lpstr>
      <vt:lpstr>Equation</vt:lpstr>
      <vt:lpstr>Department Of Computer Science, CUI Lahore Campus</vt:lpstr>
      <vt:lpstr>Course Outline</vt:lpstr>
      <vt:lpstr>Relations</vt:lpstr>
      <vt:lpstr>Cartesian Product</vt:lpstr>
      <vt:lpstr>Cartesian Product of More Than Two Sets</vt:lpstr>
      <vt:lpstr>Relations</vt:lpstr>
      <vt:lpstr>Binary Relation</vt:lpstr>
      <vt:lpstr>Example</vt:lpstr>
      <vt:lpstr>More Relations</vt:lpstr>
      <vt:lpstr>Functions as Relations</vt:lpstr>
      <vt:lpstr>Relations on a Set</vt:lpstr>
      <vt:lpstr>Relations on a Set</vt:lpstr>
      <vt:lpstr>Describing Binary Relations</vt:lpstr>
      <vt:lpstr>Describing Binary Relations</vt:lpstr>
      <vt:lpstr>Describing Binary Relations</vt:lpstr>
      <vt:lpstr>Describing Binary Relations</vt:lpstr>
      <vt:lpstr>Describing Binary Relations</vt:lpstr>
      <vt:lpstr>Reflexivity</vt:lpstr>
      <vt:lpstr>Reflexivity</vt:lpstr>
      <vt:lpstr>Symmetricity</vt:lpstr>
      <vt:lpstr>Symmetricity</vt:lpstr>
      <vt:lpstr>Transitivity:</vt:lpstr>
      <vt:lpstr>Transitivity:</vt:lpstr>
      <vt:lpstr>Anti-Symmetricity</vt:lpstr>
      <vt:lpstr>Anti-Symmetricity</vt:lpstr>
      <vt:lpstr>Equivalence Relations</vt:lpstr>
      <vt:lpstr>Example</vt:lpstr>
      <vt:lpstr>Combining Relations</vt:lpstr>
      <vt:lpstr>Combining Relations</vt:lpstr>
      <vt:lpstr>Combining Relations</vt:lpstr>
      <vt:lpstr>Combining Relations</vt:lpstr>
      <vt:lpstr>Exercise </vt:lpstr>
      <vt:lpstr>Exercise</vt:lpstr>
      <vt:lpstr>Examples</vt:lpstr>
      <vt:lpstr>Chapter Reading and Exercise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CSC102 - Discrete Structures  (Discrete Mathematics) Fall 2012</dc:title>
  <dc:creator>Madiha</dc:creator>
  <cp:lastModifiedBy>Mahwish Waqas</cp:lastModifiedBy>
  <cp:revision>436</cp:revision>
  <cp:lastPrinted>2012-12-16T16:56:22Z</cp:lastPrinted>
  <dcterms:created xsi:type="dcterms:W3CDTF">2012-09-10T10:58:42Z</dcterms:created>
  <dcterms:modified xsi:type="dcterms:W3CDTF">2020-11-08T11:24:08Z</dcterms:modified>
</cp:coreProperties>
</file>